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17"/>
  </p:notesMasterIdLst>
  <p:handoutMasterIdLst>
    <p:handoutMasterId r:id="rId118"/>
  </p:handoutMasterIdLst>
  <p:sldIdLst>
    <p:sldId id="256" r:id="rId5"/>
    <p:sldId id="258" r:id="rId6"/>
    <p:sldId id="578" r:id="rId7"/>
    <p:sldId id="521" r:id="rId8"/>
    <p:sldId id="474" r:id="rId9"/>
    <p:sldId id="522" r:id="rId10"/>
    <p:sldId id="523" r:id="rId11"/>
    <p:sldId id="461" r:id="rId12"/>
    <p:sldId id="524" r:id="rId13"/>
    <p:sldId id="525" r:id="rId14"/>
    <p:sldId id="526" r:id="rId15"/>
    <p:sldId id="527" r:id="rId16"/>
    <p:sldId id="528" r:id="rId17"/>
    <p:sldId id="529" r:id="rId18"/>
    <p:sldId id="530" r:id="rId19"/>
    <p:sldId id="531" r:id="rId20"/>
    <p:sldId id="532" r:id="rId21"/>
    <p:sldId id="533" r:id="rId22"/>
    <p:sldId id="534" r:id="rId23"/>
    <p:sldId id="535" r:id="rId24"/>
    <p:sldId id="537" r:id="rId25"/>
    <p:sldId id="536" r:id="rId26"/>
    <p:sldId id="538" r:id="rId27"/>
    <p:sldId id="540" r:id="rId28"/>
    <p:sldId id="541" r:id="rId29"/>
    <p:sldId id="542" r:id="rId30"/>
    <p:sldId id="620" r:id="rId31"/>
    <p:sldId id="543" r:id="rId32"/>
    <p:sldId id="621" r:id="rId33"/>
    <p:sldId id="622" r:id="rId34"/>
    <p:sldId id="623" r:id="rId35"/>
    <p:sldId id="624" r:id="rId36"/>
    <p:sldId id="625" r:id="rId37"/>
    <p:sldId id="626" r:id="rId38"/>
    <p:sldId id="627" r:id="rId39"/>
    <p:sldId id="628" r:id="rId40"/>
    <p:sldId id="544" r:id="rId41"/>
    <p:sldId id="545" r:id="rId42"/>
    <p:sldId id="629" r:id="rId43"/>
    <p:sldId id="546" r:id="rId44"/>
    <p:sldId id="547" r:id="rId45"/>
    <p:sldId id="520" r:id="rId46"/>
    <p:sldId id="548" r:id="rId47"/>
    <p:sldId id="549" r:id="rId48"/>
    <p:sldId id="550" r:id="rId49"/>
    <p:sldId id="551" r:id="rId50"/>
    <p:sldId id="552" r:id="rId51"/>
    <p:sldId id="553" r:id="rId52"/>
    <p:sldId id="554" r:id="rId53"/>
    <p:sldId id="555" r:id="rId54"/>
    <p:sldId id="556" r:id="rId55"/>
    <p:sldId id="557" r:id="rId56"/>
    <p:sldId id="558" r:id="rId57"/>
    <p:sldId id="559" r:id="rId58"/>
    <p:sldId id="560" r:id="rId59"/>
    <p:sldId id="561" r:id="rId60"/>
    <p:sldId id="562" r:id="rId61"/>
    <p:sldId id="563" r:id="rId62"/>
    <p:sldId id="564" r:id="rId63"/>
    <p:sldId id="565" r:id="rId64"/>
    <p:sldId id="566" r:id="rId65"/>
    <p:sldId id="567" r:id="rId66"/>
    <p:sldId id="568" r:id="rId67"/>
    <p:sldId id="569" r:id="rId68"/>
    <p:sldId id="570" r:id="rId69"/>
    <p:sldId id="571" r:id="rId70"/>
    <p:sldId id="572" r:id="rId71"/>
    <p:sldId id="573" r:id="rId72"/>
    <p:sldId id="574" r:id="rId73"/>
    <p:sldId id="576" r:id="rId74"/>
    <p:sldId id="575" r:id="rId75"/>
    <p:sldId id="577" r:id="rId76"/>
    <p:sldId id="579" r:id="rId77"/>
    <p:sldId id="580" r:id="rId78"/>
    <p:sldId id="581" r:id="rId79"/>
    <p:sldId id="583" r:id="rId80"/>
    <p:sldId id="584" r:id="rId81"/>
    <p:sldId id="585" r:id="rId82"/>
    <p:sldId id="586" r:id="rId83"/>
    <p:sldId id="587" r:id="rId84"/>
    <p:sldId id="588" r:id="rId85"/>
    <p:sldId id="589" r:id="rId86"/>
    <p:sldId id="590" r:id="rId87"/>
    <p:sldId id="591" r:id="rId88"/>
    <p:sldId id="592" r:id="rId89"/>
    <p:sldId id="593" r:id="rId90"/>
    <p:sldId id="594" r:id="rId91"/>
    <p:sldId id="595" r:id="rId92"/>
    <p:sldId id="596" r:id="rId93"/>
    <p:sldId id="597" r:id="rId94"/>
    <p:sldId id="598" r:id="rId95"/>
    <p:sldId id="599" r:id="rId96"/>
    <p:sldId id="600" r:id="rId97"/>
    <p:sldId id="601" r:id="rId98"/>
    <p:sldId id="602" r:id="rId99"/>
    <p:sldId id="603" r:id="rId100"/>
    <p:sldId id="604" r:id="rId101"/>
    <p:sldId id="605" r:id="rId102"/>
    <p:sldId id="606" r:id="rId103"/>
    <p:sldId id="607" r:id="rId104"/>
    <p:sldId id="608" r:id="rId105"/>
    <p:sldId id="609" r:id="rId106"/>
    <p:sldId id="610" r:id="rId107"/>
    <p:sldId id="611" r:id="rId108"/>
    <p:sldId id="612" r:id="rId109"/>
    <p:sldId id="613" r:id="rId110"/>
    <p:sldId id="614" r:id="rId111"/>
    <p:sldId id="615" r:id="rId112"/>
    <p:sldId id="616" r:id="rId113"/>
    <p:sldId id="617" r:id="rId114"/>
    <p:sldId id="618" r:id="rId115"/>
    <p:sldId id="619" r:id="rId116"/>
  </p:sldIdLst>
  <p:sldSz cx="9144000" cy="6858000" type="screen4x3"/>
  <p:notesSz cx="9928225" cy="6797675"/>
  <p:custDataLst>
    <p:tags r:id="rId11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EA78"/>
    <a:srgbClr val="F98F8F"/>
    <a:srgbClr val="F53939"/>
    <a:srgbClr val="B21212"/>
    <a:srgbClr val="FFD0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853" autoAdjust="0"/>
    <p:restoredTop sz="94646" autoAdjust="0"/>
  </p:normalViewPr>
  <p:slideViewPr>
    <p:cSldViewPr>
      <p:cViewPr varScale="1">
        <p:scale>
          <a:sx n="55" d="100"/>
          <a:sy n="55" d="100"/>
        </p:scale>
        <p:origin x="78" y="588"/>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notesMaster" Target="notesMasters/notesMaster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handoutMaster" Target="handoutMasters/handout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ags" Target="tags/tag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20/03/2018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3/20/2018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95655435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331881675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36105520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41322580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28583323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81112389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309445162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368738899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218095095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320275107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1785882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80050174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136443432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137225418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4171571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579781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098086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938659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4180008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805378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302138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62202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872807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428373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3622136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410813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117651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5083233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4810532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7590145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1984615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9796493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122565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11548597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5531044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6188065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9614201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2278401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7078277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40009355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0092674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0640961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42879325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544956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8801762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8154696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41211998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0277378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9497181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1240110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7039698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0884519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0364421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7857316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4202291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441298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7978176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7789299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7651858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8410803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5530608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2348363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7561702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2421099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3795579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533668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2715304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8255659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5965489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034236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064264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5674211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29357932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7295212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42905098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40582002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167422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10332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5280797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34755487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782786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16666534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10652511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22947940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205698352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5365277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5825645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1677637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3005905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46990068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62003774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40187877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337277540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216517231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7117849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27707351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9030983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211320181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3330748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60141623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165715341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40162109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26907945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4438264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243592204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359235941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17368819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46298214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41140351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17082702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93.xml"/><Relationship Id="rId3" Type="http://schemas.openxmlformats.org/officeDocument/2006/relationships/slide" Target="../slides/slide2.xml"/><Relationship Id="rId7" Type="http://schemas.openxmlformats.org/officeDocument/2006/relationships/slide" Target="../slides/slide111.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62.xml"/><Relationship Id="rId4" Type="http://schemas.openxmlformats.org/officeDocument/2006/relationships/slide" Target="../slides/slide44.xml"/><Relationship Id="rId9" Type="http://schemas.openxmlformats.org/officeDocument/2006/relationships/slide" Target="../slides/slide8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107504" y="44624"/>
            <a:ext cx="7382054" cy="648072"/>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2604680" y="692696"/>
            <a:ext cx="4432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3.3.1</a:t>
            </a:r>
            <a:endParaRPr lang="en-GB"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39396" y="692696"/>
            <a:ext cx="1380276"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latin typeface="Arial" panose="020B0604020202020204" pitchFamily="34" charset="0"/>
                <a:cs typeface="Arial" panose="020B0604020202020204" pitchFamily="34" charset="0"/>
              </a:rPr>
              <a:t>Scenario</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3102423" y="692696"/>
            <a:ext cx="4432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3.3.2</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1674142" y="692696"/>
            <a:ext cx="8760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Glossary</a:t>
            </a:r>
            <a:endParaRPr lang="en-GB" sz="20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p:nvSpPr>
        <p:spPr>
          <a:xfrm>
            <a:off x="3600166" y="692696"/>
            <a:ext cx="4432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3.3.3</a:t>
            </a:r>
            <a:endParaRPr lang="en-GB"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6"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4" name="Round Same Side Corner Rectangle 13">
            <a:hlinkClick r:id="rId7" action="ppaction://hlinksldjump"/>
          </p:cNvPr>
          <p:cNvSpPr/>
          <p:nvPr userDrawn="1"/>
        </p:nvSpPr>
        <p:spPr>
          <a:xfrm>
            <a:off x="5148064" y="692696"/>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8" action="ppaction://hlinksldjump"/>
          </p:cNvPr>
          <p:cNvSpPr/>
          <p:nvPr userDrawn="1"/>
        </p:nvSpPr>
        <p:spPr>
          <a:xfrm>
            <a:off x="4097909" y="692696"/>
            <a:ext cx="47060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3.3.4</a:t>
            </a:r>
            <a:endParaRPr lang="en-GB" b="1" dirty="0">
              <a:latin typeface="Arial" panose="020B0604020202020204" pitchFamily="34" charset="0"/>
              <a:cs typeface="Arial" panose="020B0604020202020204" pitchFamily="34" charset="0"/>
            </a:endParaRPr>
          </a:p>
        </p:txBody>
      </p:sp>
      <p:sp>
        <p:nvSpPr>
          <p:cNvPr id="13" name="Round Same Side Corner Rectangle 12">
            <a:hlinkClick r:id="rId9" action="ppaction://hlinksldjump"/>
          </p:cNvPr>
          <p:cNvSpPr/>
          <p:nvPr userDrawn="1"/>
        </p:nvSpPr>
        <p:spPr>
          <a:xfrm>
            <a:off x="4622988" y="692696"/>
            <a:ext cx="47060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3.3.5</a:t>
            </a:r>
            <a:endParaRPr lang="en-GB"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10.jpeg"/><Relationship Id="rId4" Type="http://schemas.openxmlformats.org/officeDocument/2006/relationships/image" Target="../media/image109.jpe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hyperlink" Target="3.3%20-%20Tasks/Activity%2015.1%20-%20Distribution%20Channels.docx"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0.xml.rels><?xml version="1.0" encoding="UTF-8" standalone="yes"?>
<Relationships xmlns="http://schemas.openxmlformats.org/package/2006/relationships"><Relationship Id="rId3" Type="http://schemas.openxmlformats.org/officeDocument/2006/relationships/image" Target="../media/image111.gif"/><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hyperlink" Target="http://www.alibaba.com/trade/search?fsb=y&amp;IndexArea=product_en&amp;CatId=&amp;SearchText=quad+bikes" TargetMode="External"/><Relationship Id="rId4" Type="http://schemas.openxmlformats.org/officeDocument/2006/relationships/image" Target="../media/image112.png"/></Relationships>
</file>

<file path=ppt/slides/_rels/slide111.xml.rels><?xml version="1.0" encoding="UTF-8" standalone="yes"?>
<Relationships xmlns="http://schemas.openxmlformats.org/package/2006/relationships"><Relationship Id="rId3" Type="http://schemas.openxmlformats.org/officeDocument/2006/relationships/hyperlink" Target="3.3%20-%20Tasks/3.4%20&#8211;%20Exam%20Questions%20-%20Paper%201%20-%20Distribution.docx" TargetMode="External"/><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3.3%20-%20Tasks/3.4%20&#8211;%20Exam%20Questions%20-%20Paper%201%20-%20Distribution.docx"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hyperlink" Target="3.3%20-%20Tasks/Activity%2012.1%20-%20Types%20of%20Products.doc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media" Target="../media/media2.mp4"/><Relationship Id="rId7" Type="http://schemas.openxmlformats.org/officeDocument/2006/relationships/image" Target="../media/image7.png"/><Relationship Id="rId12" Type="http://schemas.openxmlformats.org/officeDocument/2006/relationships/hyperlink" Target="3.3%20-%20Tasks/Milkybar%20Kid%20commercial%202011.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9.xml"/><Relationship Id="rId11" Type="http://schemas.openxmlformats.org/officeDocument/2006/relationships/image" Target="../media/image10.png"/><Relationship Id="rId5" Type="http://schemas.openxmlformats.org/officeDocument/2006/relationships/slideLayout" Target="../slideLayouts/slideLayout2.xml"/><Relationship Id="rId10" Type="http://schemas.openxmlformats.org/officeDocument/2006/relationships/hyperlink" Target="3.3%20-%20Tasks/Coca%20Cola%20Christmas%202015%20Commercial.mp4" TargetMode="External"/><Relationship Id="rId4" Type="http://schemas.openxmlformats.org/officeDocument/2006/relationships/video" Target="../media/media2.mp4"/><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1.jpe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2.pn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1.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3.jpe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2.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4.jpe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3.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5.jpe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4.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6.pn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5.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7.jpe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6.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image" Target="../media/image28.jpeg"/><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hyperlink" Target="3.3%20-%20Tasks/3.3%20-%20Lucozade.mp4" TargetMode="External"/><Relationship Id="rId5" Type="http://schemas.openxmlformats.org/officeDocument/2006/relationships/image" Target="../media/image31.png"/><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jpeg"/></Relationships>
</file>

<file path=ppt/slides/_rels/slide42.xml.rels><?xml version="1.0" encoding="UTF-8" standalone="yes"?>
<Relationships xmlns="http://schemas.openxmlformats.org/package/2006/relationships"><Relationship Id="rId3" Type="http://schemas.openxmlformats.org/officeDocument/2006/relationships/hyperlink" Target="3.3%20-%20Tasks/3.3%20-%20Exam%20Style%20Questions%20-%20Paper%201.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3.3%20-%20Tasks/3.3%20-%20Exam%20Style%20Questions%20-%20Paper%201.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jpeg"/></Relationships>
</file>

<file path=ppt/slides/_rels/slide49.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slideLayout" Target="../slideLayouts/slideLayout2.xml"/><Relationship Id="rId7" Type="http://schemas.openxmlformats.org/officeDocument/2006/relationships/image" Target="../media/image53.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hyperlink" Target="3.3%20-%20Tasks/The%20Haggle%20-%20Monty%20Python's%20Life%20Of%20Brian.mp4" TargetMode="External"/><Relationship Id="rId5" Type="http://schemas.openxmlformats.org/officeDocument/2006/relationships/image" Target="../media/image9.png"/><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hyperlink" Target="http://www.theguardian.com/commentisfree/2015/jun/22/cheap-food-desperate-supermarket-bargains-tesco" TargetMode="External"/><Relationship Id="rId4" Type="http://schemas.openxmlformats.org/officeDocument/2006/relationships/image" Target="../media/image56.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3.3%20-%20Tasks/13.2%20-%20Pricing%20Strategies.doc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3.3%20-%20Tasks/13.2%20-%20Pricing%20Strategies.doc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3.3%20-%20Tasks/3.3%20-%20Exam%20Style%20Questions%20-%20Price%20-%20Paper%201.doc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3.3%20-%20Tasks/3.3%20-%20Exam%20Style%20Questions%20-%20Price%20-%20Paper%201.docx"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jpeg"/><Relationship Id="rId4" Type="http://schemas.openxmlformats.org/officeDocument/2006/relationships/image" Target="../media/image65.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jpeg"/></Relationships>
</file>

<file path=ppt/slides/_rels/slide71.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slideLayout" Target="../slideLayouts/slideLayout2.xml"/><Relationship Id="rId7" Type="http://schemas.openxmlformats.org/officeDocument/2006/relationships/image" Target="../media/image75.jpe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notesSlide" Target="../notesSlides/notesSlide71.xml"/><Relationship Id="rId9" Type="http://schemas.openxmlformats.org/officeDocument/2006/relationships/image" Target="../media/image77.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3.3%20-%20Tasks/Activity%2014.2%20-%20Advertising%20Media.docx"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3.3%20-%20Tasks/Activity%2014.3%20-%20Advertising%20Media.doc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7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jpeg"/></Relationships>
</file>

<file path=ppt/slides/_rels/slide8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97.jpeg"/><Relationship Id="rId4" Type="http://schemas.openxmlformats.org/officeDocument/2006/relationships/image" Target="../media/image96.png"/></Relationships>
</file>

<file path=ppt/slides/_rels/slide8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png"/><Relationship Id="rId4" Type="http://schemas.openxmlformats.org/officeDocument/2006/relationships/image" Target="../media/image99.jpe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image" Target="../media/image106.jpeg"/><Relationship Id="rId4" Type="http://schemas.openxmlformats.org/officeDocument/2006/relationships/image" Target="../media/image105.jpeg"/></Relationships>
</file>

<file path=ppt/slides/_rels/slide91.xml.rels><?xml version="1.0" encoding="UTF-8" standalone="yes"?>
<Relationships xmlns="http://schemas.openxmlformats.org/package/2006/relationships"><Relationship Id="rId3" Type="http://schemas.openxmlformats.org/officeDocument/2006/relationships/hyperlink" Target="3.3%20-%20Tasks/3.3%20-%20Exam%20Style%20Questions%20-%20Place%20-%20Paper%201.docx"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3.3%20-%20Tasks/3.3%20-%20Exam%20Style%20Questions%20-%20Place%20-%20Paper%201.docx"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4.xml.rels><?xml version="1.0" encoding="UTF-8" standalone="yes"?>
<Relationships xmlns="http://schemas.openxmlformats.org/package/2006/relationships"><Relationship Id="rId3" Type="http://schemas.openxmlformats.org/officeDocument/2006/relationships/hyperlink" Target="3.3%20-%20Tasks/What%20are%20distribution%20channels.mp4"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95.xml.rels><?xml version="1.0" encoding="UTF-8" standalone="yes"?>
<Relationships xmlns="http://schemas.openxmlformats.org/package/2006/relationships"><Relationship Id="rId3" Type="http://schemas.openxmlformats.org/officeDocument/2006/relationships/hyperlink" Target="3.3%20-%20Tasks/What%20are%20distribution%20channels.mp4" TargetMode="External"/><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96.xml.rels><?xml version="1.0" encoding="UTF-8" standalone="yes"?>
<Relationships xmlns="http://schemas.openxmlformats.org/package/2006/relationships"><Relationship Id="rId3" Type="http://schemas.openxmlformats.org/officeDocument/2006/relationships/hyperlink" Target="3.3%20-%20Tasks/What%20are%20distribution%20channels.mp4"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3.3%20-%20Tasks/What%20are%20distribution%20channels.mp4"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394228"/>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3.3 – Marketing, Competition and the Customer</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Business Studies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2015-16</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0450</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400" dirty="0" smtClean="0">
                <a:latin typeface="Arial" panose="020B0604020202020204" pitchFamily="34" charset="0"/>
                <a:cs typeface="Arial" panose="020B0604020202020204" pitchFamily="34" charset="0"/>
              </a:rPr>
              <a:t>3.3.1 </a:t>
            </a:r>
            <a:r>
              <a:rPr lang="en-GB" sz="3400" dirty="0">
                <a:latin typeface="Arial" panose="020B0604020202020204" pitchFamily="34" charset="0"/>
                <a:cs typeface="Arial" panose="020B0604020202020204" pitchFamily="34" charset="0"/>
              </a:rPr>
              <a:t>– </a:t>
            </a:r>
            <a:r>
              <a:rPr lang="en-US" sz="3400" dirty="0">
                <a:latin typeface="Arial" panose="020B0604020202020204" pitchFamily="34" charset="0"/>
                <a:cs typeface="Arial" panose="020B0604020202020204" pitchFamily="34" charset="0"/>
              </a:rPr>
              <a:t>The 4p’s </a:t>
            </a:r>
            <a:r>
              <a:rPr lang="en-US" sz="3400" dirty="0" smtClean="0">
                <a:latin typeface="Arial" panose="020B0604020202020204" pitchFamily="34" charset="0"/>
                <a:cs typeface="Arial" panose="020B0604020202020204" pitchFamily="34" charset="0"/>
              </a:rPr>
              <a:t>in </a:t>
            </a:r>
            <a:r>
              <a:rPr lang="en-US" sz="3400" dirty="0">
                <a:latin typeface="Arial" panose="020B0604020202020204" pitchFamily="34" charset="0"/>
                <a:cs typeface="Arial" panose="020B0604020202020204" pitchFamily="34" charset="0"/>
              </a:rPr>
              <a:t>the Marketing mix</a:t>
            </a:r>
          </a:p>
        </p:txBody>
      </p:sp>
      <p:graphicFrame>
        <p:nvGraphicFramePr>
          <p:cNvPr id="25" name="Table 24"/>
          <p:cNvGraphicFramePr>
            <a:graphicFrameLocks noGrp="1"/>
          </p:cNvGraphicFramePr>
          <p:nvPr>
            <p:extLst>
              <p:ext uri="{D42A27DB-BD31-4B8C-83A1-F6EECF244321}">
                <p14:modId xmlns:p14="http://schemas.microsoft.com/office/powerpoint/2010/main" val="3237024117"/>
              </p:ext>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696744" cy="25545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Each part of the marketing mix has to be considered carefully to make sure that it all fits together and one part does not counteract the other, e.g. a high priced perfume should be wrapped in expensive-looking packaging and advertised by glamourous women, but then it should not be sold in small food stores. If it were, the ‘Place’ would not fit in with other parts of the marketing mix.</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157</a:t>
            </a:r>
            <a:endParaRPr lang="en-GB" sz="2000" b="1" dirty="0">
              <a:latin typeface="Arial" panose="020B0604020202020204" pitchFamily="34" charset="0"/>
              <a:cs typeface="Arial" panose="020B0604020202020204" pitchFamily="34" charset="0"/>
            </a:endParaRPr>
          </a:p>
        </p:txBody>
      </p:sp>
      <p:pic>
        <p:nvPicPr>
          <p:cNvPr id="1026" name="Picture 2" descr="http://www.bbc.co.uk/staticarchive/b6f0e320eec226a1f892ddf9a80a4f1ef58bc8ec.gif"/>
          <p:cNvPicPr>
            <a:picLocks noChangeAspect="1" noChangeArrowheads="1"/>
          </p:cNvPicPr>
          <p:nvPr/>
        </p:nvPicPr>
        <p:blipFill rotWithShape="1">
          <a:blip r:embed="rId5">
            <a:extLst>
              <a:ext uri="{28A0092B-C50C-407E-A947-70E740481C1C}">
                <a14:useLocalDpi xmlns:a14="http://schemas.microsoft.com/office/drawing/2010/main" val="0"/>
              </a:ext>
            </a:extLst>
          </a:blip>
          <a:srcRect l="1347" t="3957" r="1702" b="5191"/>
          <a:stretch/>
        </p:blipFill>
        <p:spPr bwMode="auto">
          <a:xfrm>
            <a:off x="354389" y="3789040"/>
            <a:ext cx="6665883" cy="259228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8636167"/>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192</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800" dirty="0" smtClean="0">
                <a:latin typeface="Arial" panose="020B0604020202020204" pitchFamily="34" charset="0"/>
                <a:cs typeface="Arial" panose="020B0604020202020204" pitchFamily="34" charset="0"/>
              </a:rPr>
              <a:t>3.3.4 </a:t>
            </a:r>
            <a:r>
              <a:rPr lang="en-US" sz="2800" dirty="0" smtClean="0">
                <a:latin typeface="Arial" panose="020B0604020202020204" pitchFamily="34" charset="0"/>
                <a:cs typeface="Arial" panose="020B0604020202020204" pitchFamily="34" charset="0"/>
              </a:rPr>
              <a:t>– Distribution Channels – Case Study</a:t>
            </a:r>
            <a:endParaRPr lang="en-US" sz="28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5616622" cy="5586145"/>
          </a:xfrm>
          <a:prstGeom prst="rect">
            <a:avLst/>
          </a:prstGeom>
          <a:noFill/>
        </p:spPr>
        <p:txBody>
          <a:bodyPr wrap="square" rtlCol="0">
            <a:spAutoFit/>
          </a:bodyPr>
          <a:lstStyle/>
          <a:p>
            <a:pPr marL="339725" indent="-339725">
              <a:buClr>
                <a:srgbClr val="00B050"/>
              </a:buClr>
              <a:buFont typeface="Wingdings 3" panose="05040102010807070707" pitchFamily="18" charset="2"/>
              <a:buChar char=""/>
            </a:pPr>
            <a:r>
              <a:rPr lang="en-US" sz="2100" dirty="0" smtClean="0">
                <a:solidFill>
                  <a:schemeClr val="tx2">
                    <a:lumMod val="60000"/>
                    <a:lumOff val="40000"/>
                  </a:schemeClr>
                </a:solidFill>
              </a:rPr>
              <a:t>Unilever (M) Holdings </a:t>
            </a:r>
            <a:r>
              <a:rPr lang="en-US" sz="2100" dirty="0" err="1" smtClean="0">
                <a:solidFill>
                  <a:schemeClr val="tx2">
                    <a:lumMod val="60000"/>
                    <a:lumOff val="40000"/>
                  </a:schemeClr>
                </a:solidFill>
              </a:rPr>
              <a:t>Snd</a:t>
            </a:r>
            <a:r>
              <a:rPr lang="en-US" sz="2100" dirty="0" smtClean="0">
                <a:solidFill>
                  <a:schemeClr val="tx2">
                    <a:lumMod val="60000"/>
                    <a:lumOff val="40000"/>
                  </a:schemeClr>
                </a:solidFill>
              </a:rPr>
              <a:t> </a:t>
            </a:r>
            <a:r>
              <a:rPr lang="en-US" sz="2100" dirty="0" err="1" smtClean="0">
                <a:solidFill>
                  <a:schemeClr val="tx2">
                    <a:lumMod val="60000"/>
                    <a:lumOff val="40000"/>
                  </a:schemeClr>
                </a:solidFill>
              </a:rPr>
              <a:t>Bhd</a:t>
            </a:r>
            <a:r>
              <a:rPr lang="en-US" sz="2100" dirty="0" smtClean="0">
                <a:solidFill>
                  <a:schemeClr val="tx2">
                    <a:lumMod val="60000"/>
                    <a:lumOff val="40000"/>
                  </a:schemeClr>
                </a:solidFill>
              </a:rPr>
              <a:t> manufacture ice cream and sorbets and is famous for its quality products. It is located in Malaysia. The company sells ice creams and sorbets directly </a:t>
            </a:r>
            <a:r>
              <a:rPr lang="en-US" sz="2100" dirty="0">
                <a:solidFill>
                  <a:schemeClr val="tx2">
                    <a:lumMod val="60000"/>
                    <a:lumOff val="40000"/>
                  </a:schemeClr>
                </a:solidFill>
              </a:rPr>
              <a:t>to </a:t>
            </a:r>
            <a:r>
              <a:rPr lang="en-US" sz="2100" dirty="0" smtClean="0">
                <a:solidFill>
                  <a:schemeClr val="tx2">
                    <a:lumMod val="60000"/>
                    <a:lumOff val="40000"/>
                  </a:schemeClr>
                </a:solidFill>
              </a:rPr>
              <a:t>customers local shops </a:t>
            </a:r>
            <a:r>
              <a:rPr lang="en-US" sz="2100" dirty="0">
                <a:solidFill>
                  <a:schemeClr val="tx2">
                    <a:lumMod val="60000"/>
                    <a:lumOff val="40000"/>
                  </a:schemeClr>
                </a:solidFill>
              </a:rPr>
              <a:t>because they sell </a:t>
            </a:r>
            <a:r>
              <a:rPr lang="en-US" sz="2100" dirty="0" smtClean="0">
                <a:solidFill>
                  <a:schemeClr val="tx2">
                    <a:lumMod val="60000"/>
                    <a:lumOff val="40000"/>
                  </a:schemeClr>
                </a:solidFill>
              </a:rPr>
              <a:t>to tourists.</a:t>
            </a:r>
          </a:p>
          <a:p>
            <a:pPr marL="339725" indent="-339725">
              <a:buClr>
                <a:srgbClr val="00B050"/>
              </a:buClr>
              <a:buFont typeface="Wingdings 3" panose="05040102010807070707" pitchFamily="18" charset="2"/>
              <a:buChar char=""/>
            </a:pPr>
            <a:r>
              <a:rPr lang="en-US" sz="2100" dirty="0" err="1" smtClean="0">
                <a:solidFill>
                  <a:schemeClr val="tx2">
                    <a:lumMod val="60000"/>
                    <a:lumOff val="40000"/>
                  </a:schemeClr>
                </a:solidFill>
              </a:rPr>
              <a:t>Unliveler</a:t>
            </a:r>
            <a:r>
              <a:rPr lang="en-US" sz="2100" dirty="0" smtClean="0">
                <a:solidFill>
                  <a:schemeClr val="tx2">
                    <a:lumMod val="60000"/>
                    <a:lumOff val="40000"/>
                  </a:schemeClr>
                </a:solidFill>
              </a:rPr>
              <a:t> (M) Holdings </a:t>
            </a:r>
            <a:r>
              <a:rPr lang="en-US" sz="2100" dirty="0" err="1" smtClean="0">
                <a:solidFill>
                  <a:schemeClr val="tx2">
                    <a:lumMod val="60000"/>
                    <a:lumOff val="40000"/>
                  </a:schemeClr>
                </a:solidFill>
              </a:rPr>
              <a:t>Snd</a:t>
            </a:r>
            <a:r>
              <a:rPr lang="en-US" sz="2100" dirty="0" smtClean="0">
                <a:solidFill>
                  <a:schemeClr val="tx2">
                    <a:lumMod val="60000"/>
                    <a:lumOff val="40000"/>
                  </a:schemeClr>
                </a:solidFill>
              </a:rPr>
              <a:t> </a:t>
            </a:r>
            <a:r>
              <a:rPr lang="en-US" sz="2100" dirty="0" err="1" smtClean="0">
                <a:solidFill>
                  <a:schemeClr val="tx2">
                    <a:lumMod val="60000"/>
                    <a:lumOff val="40000"/>
                  </a:schemeClr>
                </a:solidFill>
              </a:rPr>
              <a:t>Bhd</a:t>
            </a:r>
            <a:r>
              <a:rPr lang="en-US" sz="2100" dirty="0" smtClean="0">
                <a:solidFill>
                  <a:schemeClr val="tx2">
                    <a:lumMod val="60000"/>
                    <a:lumOff val="40000"/>
                  </a:schemeClr>
                </a:solidFill>
              </a:rPr>
              <a:t> also sells its ice cream to wholesalers who sell to small shops in other towns and cities. Very large retailers, e.g. supermarkets, buy the ice cream and sorbets in bulk and purchase it directly from </a:t>
            </a:r>
            <a:r>
              <a:rPr lang="en-US" sz="2100" dirty="0" err="1">
                <a:solidFill>
                  <a:schemeClr val="tx2">
                    <a:lumMod val="60000"/>
                    <a:lumOff val="40000"/>
                  </a:schemeClr>
                </a:solidFill>
              </a:rPr>
              <a:t>Unliveler</a:t>
            </a:r>
            <a:r>
              <a:rPr lang="en-US" sz="2100" dirty="0">
                <a:solidFill>
                  <a:schemeClr val="tx2">
                    <a:lumMod val="60000"/>
                    <a:lumOff val="40000"/>
                  </a:schemeClr>
                </a:solidFill>
              </a:rPr>
              <a:t> (M) Holdings </a:t>
            </a:r>
            <a:r>
              <a:rPr lang="en-US" sz="2100" dirty="0" err="1">
                <a:solidFill>
                  <a:schemeClr val="tx2">
                    <a:lumMod val="60000"/>
                    <a:lumOff val="40000"/>
                  </a:schemeClr>
                </a:solidFill>
              </a:rPr>
              <a:t>Snd</a:t>
            </a:r>
            <a:r>
              <a:rPr lang="en-US" sz="2100" dirty="0">
                <a:solidFill>
                  <a:schemeClr val="tx2">
                    <a:lumMod val="60000"/>
                    <a:lumOff val="40000"/>
                  </a:schemeClr>
                </a:solidFill>
              </a:rPr>
              <a:t> </a:t>
            </a:r>
            <a:r>
              <a:rPr lang="en-US" sz="2100" dirty="0" smtClean="0">
                <a:solidFill>
                  <a:schemeClr val="tx2">
                    <a:lumMod val="60000"/>
                    <a:lumOff val="40000"/>
                  </a:schemeClr>
                </a:solidFill>
              </a:rPr>
              <a:t>Bhd. A variety of channels of distribution are used by the company, depending on the customer and the quantity of ice cream and sorbets purchased.</a:t>
            </a:r>
          </a:p>
        </p:txBody>
      </p:sp>
      <p:pic>
        <p:nvPicPr>
          <p:cNvPr id="2052" name="Picture 4" descr="http://image.slidesharecdn.com/unilever-food-knorr-131113221404-phpapp01/95/unilever-food-knorr-3-638.jpg?cb=1384380925"/>
          <p:cNvPicPr>
            <a:picLocks noChangeAspect="1" noChangeArrowheads="1"/>
          </p:cNvPicPr>
          <p:nvPr/>
        </p:nvPicPr>
        <p:blipFill rotWithShape="1">
          <a:blip r:embed="rId3">
            <a:extLst>
              <a:ext uri="{28A0092B-C50C-407E-A947-70E740481C1C}">
                <a14:useLocalDpi xmlns:a14="http://schemas.microsoft.com/office/drawing/2010/main" val="0"/>
              </a:ext>
            </a:extLst>
          </a:blip>
          <a:srcRect l="3949" t="9433" r="4811" b="5339"/>
          <a:stretch/>
        </p:blipFill>
        <p:spPr bwMode="auto">
          <a:xfrm>
            <a:off x="5940152" y="4509120"/>
            <a:ext cx="2897279" cy="203185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s://media.licdn.com/mpr/mpr/AAEAAQAAAAAAAAOKAAAAJGExYjUxNzdkLTA0OGYtNGMyNi1iM2JkLWU0OTQ5ZTc5MWI1Yw.jpg"/>
          <p:cNvPicPr>
            <a:picLocks noChangeAspect="1" noChangeArrowheads="1"/>
          </p:cNvPicPr>
          <p:nvPr/>
        </p:nvPicPr>
        <p:blipFill rotWithShape="1">
          <a:blip r:embed="rId4">
            <a:extLst>
              <a:ext uri="{28A0092B-C50C-407E-A947-70E740481C1C}">
                <a14:useLocalDpi xmlns:a14="http://schemas.microsoft.com/office/drawing/2010/main" val="0"/>
              </a:ext>
            </a:extLst>
          </a:blip>
          <a:srcRect l="5507" t="9374" r="266" b="7467"/>
          <a:stretch/>
        </p:blipFill>
        <p:spPr bwMode="auto">
          <a:xfrm>
            <a:off x="5940152" y="2924944"/>
            <a:ext cx="2900437" cy="146688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http://static.openfoodfacts.org/images/products/871/256/611/8403/front.4.ful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4" y="1124744"/>
            <a:ext cx="2492301" cy="167856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880520"/>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193</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Methods of </a:t>
            </a:r>
            <a:r>
              <a:rPr lang="en-US" sz="4000" dirty="0" err="1" smtClean="0">
                <a:latin typeface="Arial" panose="020B0604020202020204" pitchFamily="34" charset="0"/>
                <a:cs typeface="Arial" panose="020B0604020202020204" pitchFamily="34" charset="0"/>
              </a:rPr>
              <a:t>Distibution</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369332"/>
          </a:xfrm>
          <a:prstGeom prst="rect">
            <a:avLst/>
          </a:prstGeom>
          <a:noFill/>
        </p:spPr>
        <p:txBody>
          <a:bodyPr wrap="square" rtlCol="0">
            <a:spAutoFit/>
          </a:bodyPr>
          <a:lstStyle/>
          <a:p>
            <a:pPr marL="339725" indent="-339725">
              <a:buClr>
                <a:srgbClr val="00B050"/>
              </a:buClr>
              <a:buFont typeface="Wingdings 3" panose="05040102010807070707" pitchFamily="18" charset="2"/>
              <a:buChar char=""/>
            </a:pPr>
            <a:r>
              <a:rPr lang="en-US" dirty="0" smtClean="0"/>
              <a:t>The methods of distribution can include the following:</a:t>
            </a:r>
          </a:p>
        </p:txBody>
      </p:sp>
      <p:graphicFrame>
        <p:nvGraphicFramePr>
          <p:cNvPr id="4" name="Table 3"/>
          <p:cNvGraphicFramePr>
            <a:graphicFrameLocks noGrp="1"/>
          </p:cNvGraphicFramePr>
          <p:nvPr/>
        </p:nvGraphicFramePr>
        <p:xfrm>
          <a:off x="339930" y="1430992"/>
          <a:ext cx="8480541" cy="5166360"/>
        </p:xfrm>
        <a:graphic>
          <a:graphicData uri="http://schemas.openxmlformats.org/drawingml/2006/table">
            <a:tbl>
              <a:tblPr firstRow="1" bandRow="1">
                <a:tableStyleId>{5C22544A-7EE6-4342-B048-85BDC9FD1C3A}</a:tableStyleId>
              </a:tblPr>
              <a:tblGrid>
                <a:gridCol w="1423758"/>
                <a:gridCol w="7056783"/>
              </a:tblGrid>
              <a:tr h="474106">
                <a:tc>
                  <a:txBody>
                    <a:bodyPr/>
                    <a:lstStyle/>
                    <a:p>
                      <a:r>
                        <a:rPr lang="en-US" sz="1500" dirty="0" smtClean="0">
                          <a:latin typeface="Arial" panose="020B0604020202020204" pitchFamily="34" charset="0"/>
                          <a:cs typeface="Arial" panose="020B0604020202020204" pitchFamily="34" charset="0"/>
                        </a:rPr>
                        <a:t>Method of Distribution</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Description</a:t>
                      </a:r>
                      <a:endParaRPr lang="en-GB" sz="1500" dirty="0">
                        <a:latin typeface="Arial" panose="020B0604020202020204" pitchFamily="34" charset="0"/>
                        <a:cs typeface="Arial" panose="020B0604020202020204" pitchFamily="34" charset="0"/>
                      </a:endParaRPr>
                    </a:p>
                  </a:txBody>
                  <a:tcPr/>
                </a:tc>
              </a:tr>
              <a:tr h="474106">
                <a:tc>
                  <a:txBody>
                    <a:bodyPr/>
                    <a:lstStyle/>
                    <a:p>
                      <a:r>
                        <a:rPr lang="en-US" sz="1500" dirty="0" smtClean="0">
                          <a:latin typeface="Arial" panose="020B0604020202020204" pitchFamily="34" charset="0"/>
                          <a:cs typeface="Arial" panose="020B0604020202020204" pitchFamily="34" charset="0"/>
                        </a:rPr>
                        <a:t>Department Stores</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A</a:t>
                      </a:r>
                      <a:r>
                        <a:rPr lang="en-US" sz="1500" baseline="0" dirty="0" smtClean="0">
                          <a:latin typeface="Arial" panose="020B0604020202020204" pitchFamily="34" charset="0"/>
                          <a:cs typeface="Arial" panose="020B0604020202020204" pitchFamily="34" charset="0"/>
                        </a:rPr>
                        <a:t> large store usually in the centre of towns or cities, that sells a wide variety of products from a range of suppliers.</a:t>
                      </a:r>
                      <a:endParaRPr lang="en-GB" sz="1500" dirty="0">
                        <a:latin typeface="Arial" panose="020B0604020202020204" pitchFamily="34" charset="0"/>
                        <a:cs typeface="Arial" panose="020B0604020202020204" pitchFamily="34" charset="0"/>
                      </a:endParaRPr>
                    </a:p>
                  </a:txBody>
                  <a:tcPr/>
                </a:tc>
              </a:tr>
              <a:tr h="276562">
                <a:tc>
                  <a:txBody>
                    <a:bodyPr/>
                    <a:lstStyle/>
                    <a:p>
                      <a:r>
                        <a:rPr lang="en-US" sz="1500" dirty="0" smtClean="0">
                          <a:latin typeface="Arial" panose="020B0604020202020204" pitchFamily="34" charset="0"/>
                          <a:cs typeface="Arial" panose="020B0604020202020204" pitchFamily="34" charset="0"/>
                        </a:rPr>
                        <a:t>Chain Stores</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Two or more stores which have the same name and the same</a:t>
                      </a:r>
                      <a:r>
                        <a:rPr lang="en-US" sz="1500" baseline="0" dirty="0" smtClean="0">
                          <a:latin typeface="Arial" panose="020B0604020202020204" pitchFamily="34" charset="0"/>
                          <a:cs typeface="Arial" panose="020B0604020202020204" pitchFamily="34" charset="0"/>
                        </a:rPr>
                        <a:t> characteristics.</a:t>
                      </a:r>
                      <a:endParaRPr lang="en-GB" sz="1500" dirty="0">
                        <a:latin typeface="Arial" panose="020B0604020202020204" pitchFamily="34" charset="0"/>
                        <a:cs typeface="Arial" panose="020B0604020202020204" pitchFamily="34" charset="0"/>
                      </a:endParaRPr>
                    </a:p>
                  </a:txBody>
                  <a:tcPr/>
                </a:tc>
              </a:tr>
              <a:tr h="671650">
                <a:tc>
                  <a:txBody>
                    <a:bodyPr/>
                    <a:lstStyle/>
                    <a:p>
                      <a:r>
                        <a:rPr lang="en-US" sz="1500" dirty="0" smtClean="0">
                          <a:latin typeface="Arial" panose="020B0604020202020204" pitchFamily="34" charset="0"/>
                          <a:cs typeface="Arial" panose="020B0604020202020204" pitchFamily="34" charset="0"/>
                        </a:rPr>
                        <a:t>Discount Stores</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Retail stores offering a wide range of products, many branded products, at discount</a:t>
                      </a:r>
                      <a:r>
                        <a:rPr lang="en-US" sz="1500" baseline="0" dirty="0" smtClean="0">
                          <a:latin typeface="Arial" panose="020B0604020202020204" pitchFamily="34" charset="0"/>
                          <a:cs typeface="Arial" panose="020B0604020202020204" pitchFamily="34" charset="0"/>
                        </a:rPr>
                        <a:t> prices. Often the product ranges are of similar types of products, e.g. electrical goods.</a:t>
                      </a:r>
                      <a:endParaRPr lang="en-GB" sz="1500" dirty="0">
                        <a:latin typeface="Arial" panose="020B0604020202020204" pitchFamily="34" charset="0"/>
                        <a:cs typeface="Arial" panose="020B0604020202020204" pitchFamily="34" charset="0"/>
                      </a:endParaRPr>
                    </a:p>
                  </a:txBody>
                  <a:tcPr/>
                </a:tc>
              </a:tr>
              <a:tr h="276562">
                <a:tc>
                  <a:txBody>
                    <a:bodyPr/>
                    <a:lstStyle/>
                    <a:p>
                      <a:r>
                        <a:rPr lang="en-US" sz="1500" dirty="0" smtClean="0">
                          <a:latin typeface="Arial" panose="020B0604020202020204" pitchFamily="34" charset="0"/>
                          <a:cs typeface="Arial" panose="020B0604020202020204" pitchFamily="34" charset="0"/>
                        </a:rPr>
                        <a:t>Superstores</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New very large out-of-town stores</a:t>
                      </a:r>
                      <a:r>
                        <a:rPr lang="en-US" sz="1500" baseline="0" dirty="0" smtClean="0">
                          <a:latin typeface="Arial" panose="020B0604020202020204" pitchFamily="34" charset="0"/>
                          <a:cs typeface="Arial" panose="020B0604020202020204" pitchFamily="34" charset="0"/>
                        </a:rPr>
                        <a:t> which sell a wide range of products.</a:t>
                      </a:r>
                      <a:endParaRPr lang="en-GB" sz="1500" dirty="0">
                        <a:latin typeface="Arial" panose="020B0604020202020204" pitchFamily="34" charset="0"/>
                        <a:cs typeface="Arial" panose="020B0604020202020204" pitchFamily="34" charset="0"/>
                      </a:endParaRPr>
                    </a:p>
                  </a:txBody>
                  <a:tcPr/>
                </a:tc>
              </a:tr>
              <a:tr h="474106">
                <a:tc>
                  <a:txBody>
                    <a:bodyPr/>
                    <a:lstStyle/>
                    <a:p>
                      <a:r>
                        <a:rPr lang="en-US" sz="1500" dirty="0" smtClean="0">
                          <a:latin typeface="Arial" panose="020B0604020202020204" pitchFamily="34" charset="0"/>
                          <a:cs typeface="Arial" panose="020B0604020202020204" pitchFamily="34" charset="0"/>
                        </a:rPr>
                        <a:t>Supermarkets</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Retail grocery</a:t>
                      </a:r>
                      <a:r>
                        <a:rPr lang="en-US" sz="1500" baseline="0" dirty="0" smtClean="0">
                          <a:latin typeface="Arial" panose="020B0604020202020204" pitchFamily="34" charset="0"/>
                          <a:cs typeface="Arial" panose="020B0604020202020204" pitchFamily="34" charset="0"/>
                        </a:rPr>
                        <a:t> stores with dairy produce, fresh meat, packaged food and non-food products.</a:t>
                      </a:r>
                      <a:endParaRPr lang="en-GB" sz="1500" dirty="0">
                        <a:latin typeface="Arial" panose="020B0604020202020204" pitchFamily="34" charset="0"/>
                        <a:cs typeface="Arial" panose="020B0604020202020204" pitchFamily="34" charset="0"/>
                      </a:endParaRPr>
                    </a:p>
                  </a:txBody>
                  <a:tcPr/>
                </a:tc>
              </a:tr>
              <a:tr h="474106">
                <a:tc>
                  <a:txBody>
                    <a:bodyPr/>
                    <a:lstStyle/>
                    <a:p>
                      <a:r>
                        <a:rPr lang="en-US" sz="1500" dirty="0" smtClean="0">
                          <a:latin typeface="Arial" panose="020B0604020202020204" pitchFamily="34" charset="0"/>
                          <a:cs typeface="Arial" panose="020B0604020202020204" pitchFamily="34" charset="0"/>
                        </a:rPr>
                        <a:t>Direct Sales</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Products</a:t>
                      </a:r>
                      <a:r>
                        <a:rPr lang="en-US" sz="1500" baseline="0" dirty="0" smtClean="0">
                          <a:latin typeface="Arial" panose="020B0604020202020204" pitchFamily="34" charset="0"/>
                          <a:cs typeface="Arial" panose="020B0604020202020204" pitchFamily="34" charset="0"/>
                        </a:rPr>
                        <a:t> are sold directly from the manufacturer to the consumer (distribution channel 1).</a:t>
                      </a:r>
                      <a:endParaRPr lang="en-GB" sz="1500" dirty="0">
                        <a:latin typeface="Arial" panose="020B0604020202020204" pitchFamily="34" charset="0"/>
                        <a:cs typeface="Arial" panose="020B0604020202020204" pitchFamily="34" charset="0"/>
                      </a:endParaRPr>
                    </a:p>
                  </a:txBody>
                  <a:tcPr/>
                </a:tc>
              </a:tr>
              <a:tr h="474106">
                <a:tc>
                  <a:txBody>
                    <a:bodyPr/>
                    <a:lstStyle/>
                    <a:p>
                      <a:r>
                        <a:rPr lang="en-US" sz="1500" dirty="0" smtClean="0">
                          <a:latin typeface="Arial" panose="020B0604020202020204" pitchFamily="34" charset="0"/>
                          <a:cs typeface="Arial" panose="020B0604020202020204" pitchFamily="34" charset="0"/>
                        </a:rPr>
                        <a:t>Mail Order</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Customers look through a catalog or magazine</a:t>
                      </a:r>
                      <a:r>
                        <a:rPr lang="en-US" sz="1500" baseline="0" dirty="0" smtClean="0">
                          <a:latin typeface="Arial" panose="020B0604020202020204" pitchFamily="34" charset="0"/>
                          <a:cs typeface="Arial" panose="020B0604020202020204" pitchFamily="34" charset="0"/>
                        </a:rPr>
                        <a:t> and order via the post. Orders can also be placed by telephone or internet.</a:t>
                      </a:r>
                      <a:endParaRPr lang="en-GB" sz="1500" dirty="0">
                        <a:latin typeface="Arial" panose="020B0604020202020204" pitchFamily="34" charset="0"/>
                        <a:cs typeface="Arial" panose="020B0604020202020204" pitchFamily="34" charset="0"/>
                      </a:endParaRPr>
                    </a:p>
                  </a:txBody>
                  <a:tcPr/>
                </a:tc>
              </a:tr>
              <a:tr h="869194">
                <a:tc>
                  <a:txBody>
                    <a:bodyPr/>
                    <a:lstStyle/>
                    <a:p>
                      <a:r>
                        <a:rPr lang="en-US" sz="1500" dirty="0" smtClean="0">
                          <a:latin typeface="Arial" panose="020B0604020202020204" pitchFamily="34" charset="0"/>
                          <a:cs typeface="Arial" panose="020B0604020202020204" pitchFamily="34" charset="0"/>
                        </a:rPr>
                        <a:t>Internet / </a:t>
                      </a:r>
                      <a:r>
                        <a:rPr lang="en-US" sz="1500" b="1" dirty="0" smtClean="0">
                          <a:solidFill>
                            <a:srgbClr val="F53939"/>
                          </a:solidFill>
                          <a:latin typeface="Arial" panose="020B0604020202020204" pitchFamily="34" charset="0"/>
                          <a:cs typeface="Arial" panose="020B0604020202020204" pitchFamily="34" charset="0"/>
                        </a:rPr>
                        <a:t>e-commerce</a:t>
                      </a:r>
                      <a:endParaRPr lang="en-GB" sz="1500" b="1" dirty="0">
                        <a:solidFill>
                          <a:srgbClr val="F53939"/>
                        </a:solidFill>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Instead of looking at a</a:t>
                      </a:r>
                      <a:r>
                        <a:rPr lang="en-US" sz="1500" baseline="0" dirty="0" smtClean="0">
                          <a:latin typeface="Arial" panose="020B0604020202020204" pitchFamily="34" charset="0"/>
                          <a:cs typeface="Arial" panose="020B0604020202020204" pitchFamily="34" charset="0"/>
                        </a:rPr>
                        <a:t> catalog, consumers view the goods on the business’s website and then order on the internet or possible by telephone or mail. Businesses can sell through other specialist websites such as eBay or Alibaba.com.</a:t>
                      </a:r>
                      <a:endParaRPr lang="en-GB" sz="15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20082483"/>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193</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E-Commerce</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355312"/>
          </a:xfrm>
          <a:prstGeom prst="rect">
            <a:avLst/>
          </a:prstGeom>
          <a:noFill/>
        </p:spPr>
        <p:txBody>
          <a:bodyPr wrap="square" rtlCol="0">
            <a:spAutoFit/>
          </a:bodyPr>
          <a:lstStyle/>
          <a:p>
            <a:pPr marL="339725" indent="-339725">
              <a:buClr>
                <a:srgbClr val="00B050"/>
              </a:buClr>
              <a:buFont typeface="Wingdings 3" panose="05040102010807070707" pitchFamily="18" charset="2"/>
              <a:buChar char=""/>
            </a:pPr>
            <a:r>
              <a:rPr lang="en-US" dirty="0" smtClean="0"/>
              <a:t>When was the last time you purchased a product by computer or mobile phone linked to the internet? Some people will answer ‘I never have’ t this question but others will say ‘five minutes ago!’ The growth of internet selling has been incredible in recent years. Online retailing only started in the US in 1992 – yet by 2013 Internet sales in the US alone were $217bn.</a:t>
            </a:r>
          </a:p>
          <a:p>
            <a:pPr marL="339725" indent="-339725">
              <a:buClr>
                <a:srgbClr val="00B050"/>
              </a:buClr>
              <a:buFont typeface="Wingdings 3" panose="05040102010807070707" pitchFamily="18" charset="2"/>
              <a:buChar char=""/>
            </a:pPr>
            <a:r>
              <a:rPr lang="en-US" dirty="0" smtClean="0"/>
              <a:t>Consider these two statements by different marketing managers.</a:t>
            </a:r>
          </a:p>
          <a:p>
            <a:pPr marL="574675" indent="-225425">
              <a:buClr>
                <a:srgbClr val="00B050"/>
              </a:buClr>
              <a:buFont typeface="Arial" panose="020B0604020202020204" pitchFamily="34" charset="0"/>
              <a:buChar char="•"/>
            </a:pPr>
            <a:r>
              <a:rPr lang="en-US" dirty="0" smtClean="0"/>
              <a:t>Manager A: “Since my company introduced a new website which allows e-commerce, sales have increased by 55% including sales to countries we have never sold to before. We are now thinking about closing some of our retail shops.”</a:t>
            </a:r>
          </a:p>
          <a:p>
            <a:pPr marL="574675" indent="-225425">
              <a:buClr>
                <a:srgbClr val="00B050"/>
              </a:buClr>
              <a:buFont typeface="Arial" panose="020B0604020202020204" pitchFamily="34" charset="0"/>
              <a:buChar char="•"/>
            </a:pPr>
            <a:r>
              <a:rPr lang="en-US" dirty="0" smtClean="0"/>
              <a:t>Manager B: “My company sells handmade suits for men and women. We offer a personal service and customers visit us several times during the making of their suit to check for size and style. We use the internet only for gaining market research and dealing with suppliers.”</a:t>
            </a:r>
          </a:p>
          <a:p>
            <a:pPr marL="339725" indent="-339725">
              <a:buClr>
                <a:srgbClr val="00B050"/>
              </a:buClr>
              <a:buFont typeface="Wingdings 3" panose="05040102010807070707" pitchFamily="18" charset="2"/>
              <a:buChar char=""/>
            </a:pPr>
            <a:r>
              <a:rPr lang="en-US" dirty="0" smtClean="0"/>
              <a:t>How can both managers be so convinced their company has the correct approach to e-commerce? The answer is … they could both be right! Not every product or service will be successfully sold by e-commerce. This means that we need to consider the different impact that the internet and e-commerce can have on businesses and consumers.</a:t>
            </a:r>
          </a:p>
        </p:txBody>
      </p:sp>
    </p:spTree>
    <p:extLst>
      <p:ext uri="{BB962C8B-B14F-4D97-AF65-F5344CB8AC3E}">
        <p14:creationId xmlns:p14="http://schemas.microsoft.com/office/powerpoint/2010/main" val="642783551"/>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194</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E-Commerce</a:t>
            </a:r>
            <a:endParaRPr lang="en-US" sz="4000"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nvGraphicFramePr>
        <p:xfrm>
          <a:off x="339930" y="1142960"/>
          <a:ext cx="8480541" cy="5364480"/>
        </p:xfrm>
        <a:graphic>
          <a:graphicData uri="http://schemas.openxmlformats.org/drawingml/2006/table">
            <a:tbl>
              <a:tblPr firstRow="1" bandRow="1">
                <a:tableStyleId>{5C22544A-7EE6-4342-B048-85BDC9FD1C3A}</a:tableStyleId>
              </a:tblPr>
              <a:tblGrid>
                <a:gridCol w="4160062"/>
                <a:gridCol w="4320479"/>
              </a:tblGrid>
              <a:tr h="474106">
                <a:tc>
                  <a:txBody>
                    <a:bodyPr/>
                    <a:lstStyle/>
                    <a:p>
                      <a:r>
                        <a:rPr lang="en-US" sz="1580" dirty="0" smtClean="0">
                          <a:latin typeface="Arial" panose="020B0604020202020204" pitchFamily="34" charset="0"/>
                          <a:cs typeface="Arial" panose="020B0604020202020204" pitchFamily="34" charset="0"/>
                        </a:rPr>
                        <a:t>Opportunities of e-commerce to business</a:t>
                      </a:r>
                      <a:endParaRPr lang="en-GB" sz="1580" dirty="0">
                        <a:latin typeface="Arial" panose="020B0604020202020204" pitchFamily="34" charset="0"/>
                        <a:cs typeface="Arial" panose="020B0604020202020204" pitchFamily="34" charset="0"/>
                      </a:endParaRPr>
                    </a:p>
                  </a:txBody>
                  <a:tcPr/>
                </a:tc>
                <a:tc>
                  <a:txBody>
                    <a:bodyPr/>
                    <a:lstStyle/>
                    <a:p>
                      <a:r>
                        <a:rPr lang="en-US" sz="1580" dirty="0" smtClean="0">
                          <a:latin typeface="Arial" panose="020B0604020202020204" pitchFamily="34" charset="0"/>
                          <a:cs typeface="Arial" panose="020B0604020202020204" pitchFamily="34" charset="0"/>
                        </a:rPr>
                        <a:t>Opportunities of e-commerce to consumers</a:t>
                      </a:r>
                      <a:endParaRPr lang="en-GB" sz="1580" dirty="0">
                        <a:latin typeface="Arial" panose="020B0604020202020204" pitchFamily="34" charset="0"/>
                        <a:cs typeface="Arial" panose="020B0604020202020204" pitchFamily="34" charset="0"/>
                      </a:endParaRPr>
                    </a:p>
                  </a:txBody>
                  <a:tcPr/>
                </a:tc>
              </a:tr>
              <a:tr h="474106">
                <a:tc>
                  <a:txBody>
                    <a:bodyPr/>
                    <a:lstStyle/>
                    <a:p>
                      <a:r>
                        <a:rPr lang="en-US" sz="1580" dirty="0" smtClean="0">
                          <a:latin typeface="Arial" panose="020B0604020202020204" pitchFamily="34" charset="0"/>
                          <a:cs typeface="Arial" panose="020B0604020202020204" pitchFamily="34" charset="0"/>
                        </a:rPr>
                        <a:t>Websites can be used to promote the</a:t>
                      </a:r>
                      <a:r>
                        <a:rPr lang="en-US" sz="1580" baseline="0" dirty="0" smtClean="0">
                          <a:latin typeface="Arial" panose="020B0604020202020204" pitchFamily="34" charset="0"/>
                          <a:cs typeface="Arial" panose="020B0604020202020204" pitchFamily="34" charset="0"/>
                        </a:rPr>
                        <a:t> company and its products worldwide much more cheaply than other forms of marketing, e.g. setting up shops in many countries.</a:t>
                      </a:r>
                      <a:endParaRPr lang="en-GB" sz="158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80" dirty="0" smtClean="0">
                          <a:latin typeface="Arial" panose="020B0604020202020204" pitchFamily="34" charset="0"/>
                          <a:cs typeface="Arial" panose="020B0604020202020204" pitchFamily="34" charset="0"/>
                        </a:rPr>
                        <a:t>Comparisons between prices and</a:t>
                      </a:r>
                      <a:r>
                        <a:rPr lang="en-US" sz="1580" baseline="0" dirty="0" smtClean="0">
                          <a:latin typeface="Arial" panose="020B0604020202020204" pitchFamily="34" charset="0"/>
                          <a:cs typeface="Arial" panose="020B0604020202020204" pitchFamily="34" charset="0"/>
                        </a:rPr>
                        <a:t> products or services offered can be easily made by surfing from one website to another – or using ‘price comparison’ websites.</a:t>
                      </a:r>
                      <a:endParaRPr lang="en-GB" sz="1580" dirty="0" smtClean="0">
                        <a:latin typeface="Arial" panose="020B0604020202020204" pitchFamily="34" charset="0"/>
                        <a:cs typeface="Arial" panose="020B0604020202020204" pitchFamily="34" charset="0"/>
                      </a:endParaRPr>
                    </a:p>
                  </a:txBody>
                  <a:tcPr/>
                </a:tc>
              </a:tr>
              <a:tr h="276562">
                <a:tc>
                  <a:txBody>
                    <a:bodyPr/>
                    <a:lstStyle/>
                    <a:p>
                      <a:r>
                        <a:rPr lang="en-US" sz="1580" dirty="0" smtClean="0">
                          <a:latin typeface="Arial" panose="020B0604020202020204" pitchFamily="34" charset="0"/>
                          <a:cs typeface="Arial" panose="020B0604020202020204" pitchFamily="34" charset="0"/>
                        </a:rPr>
                        <a:t>Orders can be taken over the computer and sent directly to the company warehouse for dispatch.</a:t>
                      </a:r>
                      <a:endParaRPr lang="en-GB" sz="158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80" dirty="0" smtClean="0">
                          <a:latin typeface="Arial" panose="020B0604020202020204" pitchFamily="34" charset="0"/>
                          <a:cs typeface="Arial" panose="020B0604020202020204" pitchFamily="34" charset="0"/>
                        </a:rPr>
                        <a:t>No need to leave the house to ‘go</a:t>
                      </a:r>
                      <a:r>
                        <a:rPr lang="en-US" sz="1580" baseline="0" dirty="0" smtClean="0">
                          <a:latin typeface="Arial" panose="020B0604020202020204" pitchFamily="34" charset="0"/>
                          <a:cs typeface="Arial" panose="020B0604020202020204" pitchFamily="34" charset="0"/>
                        </a:rPr>
                        <a:t> shopping’ and this convenience is a major factor explaining the growth of e-commerce.</a:t>
                      </a:r>
                      <a:endParaRPr lang="en-GB" sz="1580" dirty="0" smtClean="0">
                        <a:latin typeface="Arial" panose="020B0604020202020204" pitchFamily="34" charset="0"/>
                        <a:cs typeface="Arial" panose="020B0604020202020204" pitchFamily="34" charset="0"/>
                      </a:endParaRPr>
                    </a:p>
                  </a:txBody>
                  <a:tcPr/>
                </a:tc>
              </a:tr>
              <a:tr h="671650">
                <a:tc>
                  <a:txBody>
                    <a:bodyPr/>
                    <a:lstStyle/>
                    <a:p>
                      <a:r>
                        <a:rPr lang="en-US" sz="1580" dirty="0" smtClean="0">
                          <a:latin typeface="Arial" panose="020B0604020202020204" pitchFamily="34" charset="0"/>
                          <a:cs typeface="Arial" panose="020B0604020202020204" pitchFamily="34" charset="0"/>
                        </a:rPr>
                        <a:t>Consumers might be encourages</a:t>
                      </a:r>
                      <a:r>
                        <a:rPr lang="en-US" sz="1580" baseline="0" dirty="0" smtClean="0">
                          <a:latin typeface="Arial" panose="020B0604020202020204" pitchFamily="34" charset="0"/>
                          <a:cs typeface="Arial" panose="020B0604020202020204" pitchFamily="34" charset="0"/>
                        </a:rPr>
                        <a:t> to purchase more products than they intended by attractive and easy to follow websites – e.g. giving links to other products that could be bought with the original purchase.</a:t>
                      </a:r>
                      <a:endParaRPr lang="en-GB" sz="158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80" smtClean="0">
                          <a:latin typeface="Arial" panose="020B0604020202020204" pitchFamily="34" charset="0"/>
                          <a:cs typeface="Arial" panose="020B0604020202020204" pitchFamily="34" charset="0"/>
                        </a:rPr>
                        <a:t>Consumers can now easily access the products and services from businesses located abroad – this would be very difficult or expensive without e-commerce.</a:t>
                      </a:r>
                      <a:endParaRPr lang="en-GB" sz="1580" smtClean="0">
                        <a:latin typeface="Arial" panose="020B0604020202020204" pitchFamily="34" charset="0"/>
                        <a:cs typeface="Arial" panose="020B0604020202020204" pitchFamily="34" charset="0"/>
                      </a:endParaRPr>
                    </a:p>
                    <a:p>
                      <a:endParaRPr lang="en-GB" sz="1580" dirty="0">
                        <a:latin typeface="Arial" panose="020B0604020202020204" pitchFamily="34" charset="0"/>
                        <a:cs typeface="Arial" panose="020B0604020202020204" pitchFamily="34" charset="0"/>
                      </a:endParaRPr>
                    </a:p>
                  </a:txBody>
                  <a:tcPr/>
                </a:tc>
              </a:tr>
              <a:tr h="276562">
                <a:tc>
                  <a:txBody>
                    <a:bodyPr/>
                    <a:lstStyle/>
                    <a:p>
                      <a:r>
                        <a:rPr lang="en-US" sz="1580" dirty="0" smtClean="0">
                          <a:latin typeface="Arial" panose="020B0604020202020204" pitchFamily="34" charset="0"/>
                          <a:cs typeface="Arial" panose="020B0604020202020204" pitchFamily="34" charset="0"/>
                        </a:rPr>
                        <a:t>Businesses</a:t>
                      </a:r>
                      <a:r>
                        <a:rPr lang="en-US" sz="1580" baseline="0" dirty="0" smtClean="0">
                          <a:latin typeface="Arial" panose="020B0604020202020204" pitchFamily="34" charset="0"/>
                          <a:cs typeface="Arial" panose="020B0604020202020204" pitchFamily="34" charset="0"/>
                        </a:rPr>
                        <a:t> can also easily make online purchases of supplies and materials from other businesses – this is called business-to-business (or B2B) e-commerce.</a:t>
                      </a:r>
                      <a:endParaRPr lang="en-GB" sz="1580" dirty="0">
                        <a:latin typeface="Arial" panose="020B0604020202020204" pitchFamily="34" charset="0"/>
                        <a:cs typeface="Arial" panose="020B0604020202020204" pitchFamily="34" charset="0"/>
                      </a:endParaRPr>
                    </a:p>
                  </a:txBody>
                  <a:tcPr/>
                </a:tc>
                <a:tc>
                  <a:txBody>
                    <a:bodyPr/>
                    <a:lstStyle/>
                    <a:p>
                      <a:r>
                        <a:rPr lang="en-US" sz="1580" dirty="0" smtClean="0">
                          <a:latin typeface="Arial" panose="020B0604020202020204" pitchFamily="34" charset="0"/>
                          <a:cs typeface="Arial" panose="020B0604020202020204" pitchFamily="34" charset="0"/>
                        </a:rPr>
                        <a:t>Consumers can buy some products from prices much lower than they would be without the competition of e-commerce,</a:t>
                      </a:r>
                      <a:r>
                        <a:rPr lang="en-US" sz="1580" baseline="0" dirty="0" smtClean="0">
                          <a:latin typeface="Arial" panose="020B0604020202020204" pitchFamily="34" charset="0"/>
                          <a:cs typeface="Arial" panose="020B0604020202020204" pitchFamily="34" charset="0"/>
                        </a:rPr>
                        <a:t> e.g. books, music and insurance policies.</a:t>
                      </a:r>
                      <a:endParaRPr lang="en-GB" sz="1580" dirty="0">
                        <a:latin typeface="Arial" panose="020B0604020202020204" pitchFamily="34" charset="0"/>
                        <a:cs typeface="Arial" panose="020B0604020202020204" pitchFamily="34" charset="0"/>
                      </a:endParaRPr>
                    </a:p>
                  </a:txBody>
                  <a:tcPr/>
                </a:tc>
              </a:tr>
              <a:tr h="474106">
                <a:tc>
                  <a:txBody>
                    <a:bodyPr/>
                    <a:lstStyle/>
                    <a:p>
                      <a:endParaRPr lang="en-GB" sz="158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80" dirty="0" smtClean="0">
                          <a:latin typeface="Arial" panose="020B0604020202020204" pitchFamily="34" charset="0"/>
                          <a:cs typeface="Arial" panose="020B0604020202020204" pitchFamily="34" charset="0"/>
                        </a:rPr>
                        <a:t>Payment by credit or debit card</a:t>
                      </a:r>
                      <a:r>
                        <a:rPr lang="en-US" sz="1580" baseline="0" dirty="0" smtClean="0">
                          <a:latin typeface="Arial" panose="020B0604020202020204" pitchFamily="34" charset="0"/>
                          <a:cs typeface="Arial" panose="020B0604020202020204" pitchFamily="34" charset="0"/>
                        </a:rPr>
                        <a:t> is very easy.</a:t>
                      </a:r>
                      <a:endParaRPr lang="en-GB" sz="1580" dirty="0" smtClean="0">
                        <a:latin typeface="Arial" panose="020B0604020202020204" pitchFamily="34" charset="0"/>
                        <a:cs typeface="Arial" panose="020B0604020202020204" pitchFamily="34" charset="0"/>
                      </a:endParaRPr>
                    </a:p>
                    <a:p>
                      <a:endParaRPr lang="en-GB" sz="158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515307432"/>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194</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E-Commerce</a:t>
            </a:r>
            <a:endParaRPr lang="en-US" sz="4000"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nvGraphicFramePr>
        <p:xfrm>
          <a:off x="323529" y="1124744"/>
          <a:ext cx="8496943" cy="5373780"/>
        </p:xfrm>
        <a:graphic>
          <a:graphicData uri="http://schemas.openxmlformats.org/drawingml/2006/table">
            <a:tbl>
              <a:tblPr firstRow="1" bandRow="1">
                <a:tableStyleId>{5C22544A-7EE6-4342-B048-85BDC9FD1C3A}</a:tableStyleId>
              </a:tblPr>
              <a:tblGrid>
                <a:gridCol w="4680519"/>
                <a:gridCol w="3816424"/>
              </a:tblGrid>
              <a:tr h="341824">
                <a:tc>
                  <a:txBody>
                    <a:bodyPr/>
                    <a:lstStyle/>
                    <a:p>
                      <a:r>
                        <a:rPr lang="en-US" sz="1250" dirty="0" smtClean="0">
                          <a:latin typeface="Arial" panose="020B0604020202020204" pitchFamily="34" charset="0"/>
                          <a:cs typeface="Arial" panose="020B0604020202020204" pitchFamily="34" charset="0"/>
                        </a:rPr>
                        <a:t>Threats of e-commerce to business</a:t>
                      </a:r>
                      <a:endParaRPr lang="en-GB" sz="1250" dirty="0">
                        <a:latin typeface="Arial" panose="020B0604020202020204" pitchFamily="34" charset="0"/>
                        <a:cs typeface="Arial" panose="020B0604020202020204" pitchFamily="34" charset="0"/>
                      </a:endParaRPr>
                    </a:p>
                  </a:txBody>
                  <a:tcPr/>
                </a:tc>
                <a:tc>
                  <a:txBody>
                    <a:bodyPr/>
                    <a:lstStyle/>
                    <a:p>
                      <a:r>
                        <a:rPr lang="en-US" sz="1250" dirty="0" smtClean="0">
                          <a:latin typeface="Arial" panose="020B0604020202020204" pitchFamily="34" charset="0"/>
                          <a:cs typeface="Arial" panose="020B0604020202020204" pitchFamily="34" charset="0"/>
                        </a:rPr>
                        <a:t>Threats of e-commerce to consumers</a:t>
                      </a:r>
                      <a:endParaRPr lang="en-GB" sz="1250" dirty="0">
                        <a:latin typeface="Arial" panose="020B0604020202020204" pitchFamily="34" charset="0"/>
                        <a:cs typeface="Arial" panose="020B0604020202020204" pitchFamily="34" charset="0"/>
                      </a:endParaRPr>
                    </a:p>
                  </a:txBody>
                  <a:tcPr/>
                </a:tc>
              </a:tr>
              <a:tr h="474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Although fewer shops  may be needed, a large warehouse and efficient</a:t>
                      </a:r>
                      <a:r>
                        <a:rPr lang="en-US" sz="1250" baseline="0" dirty="0" smtClean="0">
                          <a:latin typeface="Arial" panose="020B0604020202020204" pitchFamily="34" charset="0"/>
                          <a:cs typeface="Arial" panose="020B0604020202020204" pitchFamily="34" charset="0"/>
                        </a:rPr>
                        <a:t> stick control system will be essential to need consumers’ orders accurately and efficiently.</a:t>
                      </a:r>
                      <a:endParaRPr lang="en-GB" sz="1250" dirty="0" smtClean="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Consumers need access to the internet!</a:t>
                      </a:r>
                      <a:r>
                        <a:rPr lang="en-US" sz="1250" baseline="0" dirty="0" smtClean="0">
                          <a:latin typeface="Arial" panose="020B0604020202020204" pitchFamily="34" charset="0"/>
                          <a:cs typeface="Arial" panose="020B0604020202020204" pitchFamily="34" charset="0"/>
                        </a:rPr>
                        <a:t> It is still the case that in many countries internet access, especially for low-income consumers, is very poor.</a:t>
                      </a:r>
                      <a:endParaRPr lang="en-GB" sz="1250" dirty="0" smtClean="0">
                        <a:latin typeface="Arial" panose="020B0604020202020204" pitchFamily="34" charset="0"/>
                        <a:cs typeface="Arial" panose="020B0604020202020204" pitchFamily="34" charset="0"/>
                      </a:endParaRPr>
                    </a:p>
                  </a:txBody>
                  <a:tcPr/>
                </a:tc>
              </a:tr>
              <a:tr h="276562">
                <a:tc>
                  <a:txBody>
                    <a:bodyPr/>
                    <a:lstStyle/>
                    <a:p>
                      <a:r>
                        <a:rPr lang="en-US" sz="1250" dirty="0" smtClean="0">
                          <a:latin typeface="Arial" panose="020B0604020202020204" pitchFamily="34" charset="0"/>
                          <a:cs typeface="Arial" panose="020B0604020202020204" pitchFamily="34" charset="0"/>
                        </a:rPr>
                        <a:t>Website design must</a:t>
                      </a:r>
                      <a:r>
                        <a:rPr lang="en-US" sz="1250" baseline="0" dirty="0" smtClean="0">
                          <a:latin typeface="Arial" panose="020B0604020202020204" pitchFamily="34" charset="0"/>
                          <a:cs typeface="Arial" panose="020B0604020202020204" pitchFamily="34" charset="0"/>
                        </a:rPr>
                        <a:t> be very clear, attractive and easy to operate and can be expensive and will often need to be updated and thus will lead to further costs.</a:t>
                      </a:r>
                      <a:endParaRPr lang="en-GB" sz="125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Computer systems failure or weak internet connections can result in frustrated</a:t>
                      </a:r>
                      <a:r>
                        <a:rPr lang="en-US" sz="1250" baseline="0" dirty="0" smtClean="0">
                          <a:latin typeface="Arial" panose="020B0604020202020204" pitchFamily="34" charset="0"/>
                          <a:cs typeface="Arial" panose="020B0604020202020204" pitchFamily="34" charset="0"/>
                        </a:rPr>
                        <a:t> consumers who cannot access websites and make their purchases.</a:t>
                      </a:r>
                      <a:endParaRPr lang="en-GB" sz="1250" dirty="0" smtClean="0">
                        <a:latin typeface="Arial" panose="020B0604020202020204" pitchFamily="34" charset="0"/>
                        <a:cs typeface="Arial" panose="020B0604020202020204" pitchFamily="34" charset="0"/>
                      </a:endParaRPr>
                    </a:p>
                  </a:txBody>
                  <a:tcPr/>
                </a:tc>
              </a:tr>
              <a:tr h="6716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E-commerce</a:t>
                      </a:r>
                      <a:r>
                        <a:rPr lang="en-US" sz="1250" baseline="0" dirty="0" smtClean="0">
                          <a:latin typeface="Arial" panose="020B0604020202020204" pitchFamily="34" charset="0"/>
                          <a:cs typeface="Arial" panose="020B0604020202020204" pitchFamily="34" charset="0"/>
                        </a:rPr>
                        <a:t> is not suitable for businesses that sell personal services such as hairdressing or products for which consumers expect personal face-to-face service.</a:t>
                      </a:r>
                      <a:endParaRPr lang="en-GB" sz="1250" dirty="0" smtClean="0">
                        <a:latin typeface="Arial" panose="020B0604020202020204" pitchFamily="34" charset="0"/>
                        <a:cs typeface="Arial" panose="020B0604020202020204" pitchFamily="34" charset="0"/>
                      </a:endParaRPr>
                    </a:p>
                  </a:txBody>
                  <a:tcPr/>
                </a:tc>
                <a:tc>
                  <a:txBody>
                    <a:bodyPr/>
                    <a:lstStyle/>
                    <a:p>
                      <a:r>
                        <a:rPr lang="en-US" sz="1250" dirty="0" smtClean="0">
                          <a:latin typeface="Arial" panose="020B0604020202020204" pitchFamily="34" charset="0"/>
                          <a:cs typeface="Arial" panose="020B0604020202020204" pitchFamily="34" charset="0"/>
                        </a:rPr>
                        <a:t>Products cannot be seen, tried</a:t>
                      </a:r>
                      <a:r>
                        <a:rPr lang="en-US" sz="1250" baseline="0" dirty="0" smtClean="0">
                          <a:latin typeface="Arial" panose="020B0604020202020204" pitchFamily="34" charset="0"/>
                          <a:cs typeface="Arial" panose="020B0604020202020204" pitchFamily="34" charset="0"/>
                        </a:rPr>
                        <a:t> on (e.g. clothing) and sending products back because they are unsuitable (‘returns’) is often inconvenient.</a:t>
                      </a:r>
                      <a:endParaRPr lang="en-GB" sz="1250" dirty="0">
                        <a:latin typeface="Arial" panose="020B0604020202020204" pitchFamily="34" charset="0"/>
                        <a:cs typeface="Arial" panose="020B0604020202020204" pitchFamily="34" charset="0"/>
                      </a:endParaRPr>
                    </a:p>
                  </a:txBody>
                  <a:tcPr/>
                </a:tc>
              </a:tr>
              <a:tr h="2765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Transport</a:t>
                      </a:r>
                      <a:r>
                        <a:rPr lang="en-US" sz="1250" baseline="0" dirty="0" smtClean="0">
                          <a:latin typeface="Arial" panose="020B0604020202020204" pitchFamily="34" charset="0"/>
                          <a:cs typeface="Arial" panose="020B0604020202020204" pitchFamily="34" charset="0"/>
                        </a:rPr>
                        <a:t> costs per product sold are likely to be higher than selling through traditional shops. Each item must be packaged and delivered separately,. Should consumers be asked to pay these costs? Or will thus make the businesses uncompetitive.</a:t>
                      </a:r>
                      <a:endParaRPr lang="en-GB" sz="1250" dirty="0" smtClean="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Many consumers</a:t>
                      </a:r>
                      <a:r>
                        <a:rPr lang="en-US" sz="1250" baseline="0" dirty="0" smtClean="0">
                          <a:latin typeface="Arial" panose="020B0604020202020204" pitchFamily="34" charset="0"/>
                          <a:cs typeface="Arial" panose="020B0604020202020204" pitchFamily="34" charset="0"/>
                        </a:rPr>
                        <a:t> are concerned about identity theft or fraudulent use of credit cards if they buy goods online. Security systems are improving but three are still some risks.</a:t>
                      </a:r>
                      <a:endParaRPr lang="en-GB" sz="1250" dirty="0" smtClean="0">
                        <a:latin typeface="Arial" panose="020B0604020202020204" pitchFamily="34" charset="0"/>
                        <a:cs typeface="Arial" panose="020B0604020202020204" pitchFamily="34" charset="0"/>
                      </a:endParaRPr>
                    </a:p>
                  </a:txBody>
                  <a:tcPr/>
                </a:tc>
              </a:tr>
              <a:tr h="474106">
                <a:tc>
                  <a:txBody>
                    <a:bodyPr/>
                    <a:lstStyle/>
                    <a:p>
                      <a:r>
                        <a:rPr lang="en-US" sz="1250" dirty="0" smtClean="0">
                          <a:latin typeface="Arial" panose="020B0604020202020204" pitchFamily="34" charset="0"/>
                          <a:cs typeface="Arial" panose="020B0604020202020204" pitchFamily="34" charset="0"/>
                        </a:rPr>
                        <a:t>Consumers in most countries have the legal right  to reject goods bought through e-commerce because they have not seen, touched or worn</a:t>
                      </a:r>
                      <a:r>
                        <a:rPr lang="en-US" sz="1250" baseline="0" dirty="0" smtClean="0">
                          <a:latin typeface="Arial" panose="020B0604020202020204" pitchFamily="34" charset="0"/>
                          <a:cs typeface="Arial" panose="020B0604020202020204" pitchFamily="34" charset="0"/>
                        </a:rPr>
                        <a:t> the actual good. ‘Returns’ can add to business costs.</a:t>
                      </a:r>
                      <a:endParaRPr lang="en-GB" sz="125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There is no face-to-face contact with sales staff so it is difficult to find out more information about the goods and service being sold</a:t>
                      </a:r>
                      <a:r>
                        <a:rPr lang="en-US" sz="1250" baseline="0" dirty="0" smtClean="0">
                          <a:latin typeface="Arial" panose="020B0604020202020204" pitchFamily="34" charset="0"/>
                          <a:cs typeface="Arial" panose="020B0604020202020204" pitchFamily="34" charset="0"/>
                        </a:rPr>
                        <a:t> than that which is provided on the website.</a:t>
                      </a:r>
                      <a:endParaRPr lang="en-GB" sz="1250" dirty="0" smtClean="0">
                        <a:latin typeface="Arial" panose="020B0604020202020204" pitchFamily="34" charset="0"/>
                        <a:cs typeface="Arial" panose="020B0604020202020204" pitchFamily="34" charset="0"/>
                      </a:endParaRPr>
                    </a:p>
                  </a:txBody>
                  <a:tcPr/>
                </a:tc>
              </a:tr>
              <a:tr h="474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With so</a:t>
                      </a:r>
                      <a:r>
                        <a:rPr lang="en-US" sz="1250" baseline="0" dirty="0" smtClean="0">
                          <a:latin typeface="Arial" panose="020B0604020202020204" pitchFamily="34" charset="0"/>
                          <a:cs typeface="Arial" panose="020B0604020202020204" pitchFamily="34" charset="0"/>
                        </a:rPr>
                        <a:t> many businesses now offering e-commerce websites, competition between businesses is very high. If a business is charging higher prices, consumers can easily find alternative suppliers.</a:t>
                      </a:r>
                      <a:endParaRPr lang="en-GB" sz="1250" dirty="0" smtClean="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50" dirty="0" smtClean="0">
                        <a:latin typeface="Arial" panose="020B0604020202020204" pitchFamily="34" charset="0"/>
                        <a:cs typeface="Arial" panose="020B0604020202020204" pitchFamily="34" charset="0"/>
                      </a:endParaRPr>
                    </a:p>
                  </a:txBody>
                  <a:tcPr/>
                </a:tc>
              </a:tr>
              <a:tr h="474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50" dirty="0" smtClean="0">
                          <a:latin typeface="Arial" panose="020B0604020202020204" pitchFamily="34" charset="0"/>
                          <a:cs typeface="Arial" panose="020B0604020202020204" pitchFamily="34" charset="0"/>
                        </a:rPr>
                        <a:t>There is no face-to-face contact with consumers, which can provide very useful market research feedback.</a:t>
                      </a:r>
                      <a:endParaRPr lang="en-GB" sz="1250" dirty="0" smtClean="0">
                        <a:latin typeface="Arial" panose="020B0604020202020204" pitchFamily="34" charset="0"/>
                        <a:cs typeface="Arial" panose="020B0604020202020204" pitchFamily="34" charset="0"/>
                      </a:endParaRPr>
                    </a:p>
                  </a:txBody>
                  <a:tcPr/>
                </a:tc>
                <a:tc>
                  <a:txBody>
                    <a:bodyPr/>
                    <a:lstStyle/>
                    <a:p>
                      <a:endParaRPr lang="en-GB" sz="125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69260460"/>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194</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000" dirty="0" smtClean="0">
                <a:latin typeface="Arial" panose="020B0604020202020204" pitchFamily="34" charset="0"/>
                <a:cs typeface="Arial" panose="020B0604020202020204" pitchFamily="34" charset="0"/>
              </a:rPr>
              <a:t>3.3.4 </a:t>
            </a:r>
            <a:r>
              <a:rPr lang="en-US" sz="3000" dirty="0" smtClean="0">
                <a:latin typeface="Arial" panose="020B0604020202020204" pitchFamily="34" charset="0"/>
                <a:cs typeface="Arial" panose="020B0604020202020204" pitchFamily="34" charset="0"/>
              </a:rPr>
              <a:t>– E-Commerce – Revision Summary</a:t>
            </a:r>
            <a:endParaRPr lang="en-US" sz="3000" dirty="0">
              <a:latin typeface="Arial" panose="020B0604020202020204" pitchFamily="34" charset="0"/>
              <a:cs typeface="Arial" panose="020B0604020202020204" pitchFamily="34" charset="0"/>
            </a:endParaRPr>
          </a:p>
        </p:txBody>
      </p:sp>
      <p:sp>
        <p:nvSpPr>
          <p:cNvPr id="7" name="TextBox 6"/>
          <p:cNvSpPr txBox="1"/>
          <p:nvPr/>
        </p:nvSpPr>
        <p:spPr>
          <a:xfrm>
            <a:off x="539552" y="2296804"/>
            <a:ext cx="2240155" cy="400110"/>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Low-Cost Promotion</a:t>
            </a:r>
            <a:endParaRPr lang="en-GB" sz="2000" dirty="0"/>
          </a:p>
        </p:txBody>
      </p:sp>
      <p:sp>
        <p:nvSpPr>
          <p:cNvPr id="8" name="TextBox 7"/>
          <p:cNvSpPr txBox="1"/>
          <p:nvPr/>
        </p:nvSpPr>
        <p:spPr>
          <a:xfrm>
            <a:off x="6074017" y="1340088"/>
            <a:ext cx="1696896" cy="677108"/>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Shops might not be needed</a:t>
            </a:r>
            <a:endParaRPr lang="en-GB" sz="2000" dirty="0"/>
          </a:p>
        </p:txBody>
      </p:sp>
      <p:sp>
        <p:nvSpPr>
          <p:cNvPr id="9" name="TextBox 8"/>
          <p:cNvSpPr txBox="1"/>
          <p:nvPr/>
        </p:nvSpPr>
        <p:spPr>
          <a:xfrm>
            <a:off x="1619672" y="1403884"/>
            <a:ext cx="1920544" cy="400110"/>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Global Coverage</a:t>
            </a:r>
            <a:endParaRPr lang="en-GB" sz="2000" dirty="0"/>
          </a:p>
        </p:txBody>
      </p:sp>
      <p:sp>
        <p:nvSpPr>
          <p:cNvPr id="10" name="TextBox 9"/>
          <p:cNvSpPr txBox="1"/>
          <p:nvPr/>
        </p:nvSpPr>
        <p:spPr>
          <a:xfrm>
            <a:off x="3778052" y="1181183"/>
            <a:ext cx="1983062" cy="677108"/>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Able to access many customers</a:t>
            </a:r>
            <a:endParaRPr lang="en-GB" sz="2000" dirty="0"/>
          </a:p>
        </p:txBody>
      </p:sp>
      <p:sp>
        <p:nvSpPr>
          <p:cNvPr id="11" name="TextBox 10"/>
          <p:cNvSpPr txBox="1"/>
          <p:nvPr/>
        </p:nvSpPr>
        <p:spPr>
          <a:xfrm>
            <a:off x="7149178" y="2188116"/>
            <a:ext cx="1375118" cy="400110"/>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B2B easier</a:t>
            </a:r>
            <a:endParaRPr lang="en-GB" sz="2000" dirty="0"/>
          </a:p>
        </p:txBody>
      </p:sp>
      <p:sp>
        <p:nvSpPr>
          <p:cNvPr id="12" name="TextBox 11"/>
          <p:cNvSpPr txBox="1"/>
          <p:nvPr/>
        </p:nvSpPr>
        <p:spPr>
          <a:xfrm>
            <a:off x="539552" y="4405442"/>
            <a:ext cx="2334242" cy="677108"/>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Setting up / Updating website costs</a:t>
            </a:r>
            <a:endParaRPr lang="en-GB" sz="2000" dirty="0"/>
          </a:p>
        </p:txBody>
      </p:sp>
      <p:sp>
        <p:nvSpPr>
          <p:cNvPr id="13" name="TextBox 12"/>
          <p:cNvSpPr txBox="1"/>
          <p:nvPr/>
        </p:nvSpPr>
        <p:spPr>
          <a:xfrm>
            <a:off x="1036609" y="5405154"/>
            <a:ext cx="2924472" cy="400110"/>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No direct consumer contact</a:t>
            </a:r>
            <a:endParaRPr lang="en-GB" sz="2000" dirty="0"/>
          </a:p>
        </p:txBody>
      </p:sp>
      <p:sp>
        <p:nvSpPr>
          <p:cNvPr id="14" name="TextBox 13"/>
          <p:cNvSpPr txBox="1"/>
          <p:nvPr/>
        </p:nvSpPr>
        <p:spPr>
          <a:xfrm>
            <a:off x="6195913" y="4449035"/>
            <a:ext cx="2445536" cy="677108"/>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Competition from other websites</a:t>
            </a:r>
            <a:endParaRPr lang="en-GB" sz="2000" dirty="0"/>
          </a:p>
        </p:txBody>
      </p:sp>
      <p:sp>
        <p:nvSpPr>
          <p:cNvPr id="15" name="TextBox 14"/>
          <p:cNvSpPr txBox="1"/>
          <p:nvPr/>
        </p:nvSpPr>
        <p:spPr>
          <a:xfrm>
            <a:off x="5604489" y="5399666"/>
            <a:ext cx="2020538" cy="400110"/>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Transport Costs</a:t>
            </a:r>
            <a:endParaRPr lang="en-GB" sz="2000" dirty="0"/>
          </a:p>
        </p:txBody>
      </p:sp>
      <p:cxnSp>
        <p:nvCxnSpPr>
          <p:cNvPr id="17" name="Straight Connector 16"/>
          <p:cNvCxnSpPr>
            <a:stCxn id="7" idx="3"/>
            <a:endCxn id="16" idx="0"/>
          </p:cNvCxnSpPr>
          <p:nvPr/>
        </p:nvCxnSpPr>
        <p:spPr>
          <a:xfrm>
            <a:off x="2779707" y="2496859"/>
            <a:ext cx="1996690" cy="235080"/>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2"/>
            <a:endCxn id="16" idx="0"/>
          </p:cNvCxnSpPr>
          <p:nvPr/>
        </p:nvCxnSpPr>
        <p:spPr>
          <a:xfrm>
            <a:off x="2579944" y="1803994"/>
            <a:ext cx="2196453" cy="927945"/>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0" idx="2"/>
            <a:endCxn id="47" idx="0"/>
          </p:cNvCxnSpPr>
          <p:nvPr/>
        </p:nvCxnSpPr>
        <p:spPr>
          <a:xfrm flipH="1">
            <a:off x="4756974" y="1858291"/>
            <a:ext cx="12609" cy="2525713"/>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8" idx="2"/>
            <a:endCxn id="16" idx="0"/>
          </p:cNvCxnSpPr>
          <p:nvPr/>
        </p:nvCxnSpPr>
        <p:spPr>
          <a:xfrm flipH="1">
            <a:off x="4776397" y="2017196"/>
            <a:ext cx="2146068" cy="714743"/>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 idx="1"/>
            <a:endCxn id="16" idx="0"/>
          </p:cNvCxnSpPr>
          <p:nvPr/>
        </p:nvCxnSpPr>
        <p:spPr>
          <a:xfrm flipH="1">
            <a:off x="4776397" y="2388171"/>
            <a:ext cx="2372781" cy="343768"/>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2" idx="3"/>
            <a:endCxn id="47" idx="1"/>
          </p:cNvCxnSpPr>
          <p:nvPr/>
        </p:nvCxnSpPr>
        <p:spPr>
          <a:xfrm flipV="1">
            <a:off x="2873794" y="4722558"/>
            <a:ext cx="891649" cy="21438"/>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3" idx="3"/>
            <a:endCxn id="47" idx="2"/>
          </p:cNvCxnSpPr>
          <p:nvPr/>
        </p:nvCxnSpPr>
        <p:spPr>
          <a:xfrm flipV="1">
            <a:off x="3961081" y="5061112"/>
            <a:ext cx="795893" cy="544097"/>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4" idx="1"/>
            <a:endCxn id="47" idx="3"/>
          </p:cNvCxnSpPr>
          <p:nvPr/>
        </p:nvCxnSpPr>
        <p:spPr>
          <a:xfrm flipH="1" flipV="1">
            <a:off x="5748505" y="4722558"/>
            <a:ext cx="447408" cy="65031"/>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 idx="1"/>
            <a:endCxn id="47" idx="2"/>
          </p:cNvCxnSpPr>
          <p:nvPr/>
        </p:nvCxnSpPr>
        <p:spPr>
          <a:xfrm flipH="1" flipV="1">
            <a:off x="4756974" y="5061112"/>
            <a:ext cx="847515" cy="538609"/>
          </a:xfrm>
          <a:prstGeom prst="line">
            <a:avLst/>
          </a:prstGeom>
          <a:ln w="19050">
            <a:solidFill>
              <a:srgbClr val="C00000"/>
            </a:solidFill>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499847" y="3692061"/>
            <a:ext cx="2472362" cy="400110"/>
          </a:xfrm>
          <a:prstGeom prst="rect">
            <a:avLst/>
          </a:prstGeom>
          <a:solidFill>
            <a:schemeClr val="tx2">
              <a:lumMod val="40000"/>
              <a:lumOff val="60000"/>
            </a:schemeClr>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b="1" dirty="0" smtClean="0"/>
              <a:t>E-COMMERCE</a:t>
            </a:r>
            <a:endParaRPr lang="en-GB" sz="2000" b="1" dirty="0"/>
          </a:p>
        </p:txBody>
      </p:sp>
      <p:sp>
        <p:nvSpPr>
          <p:cNvPr id="47" name="TextBox 46"/>
          <p:cNvSpPr txBox="1"/>
          <p:nvPr/>
        </p:nvSpPr>
        <p:spPr>
          <a:xfrm>
            <a:off x="3765443" y="4384004"/>
            <a:ext cx="1983062" cy="677108"/>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Threats to Business</a:t>
            </a:r>
            <a:endParaRPr lang="en-GB" sz="2000" dirty="0"/>
          </a:p>
        </p:txBody>
      </p:sp>
      <p:sp>
        <p:nvSpPr>
          <p:cNvPr id="16" name="TextBox 15"/>
          <p:cNvSpPr txBox="1"/>
          <p:nvPr/>
        </p:nvSpPr>
        <p:spPr>
          <a:xfrm>
            <a:off x="3540216" y="2731939"/>
            <a:ext cx="2472362" cy="677108"/>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dirty="0" smtClean="0"/>
              <a:t>Opportunities to Business</a:t>
            </a:r>
            <a:endParaRPr lang="en-GB" sz="2000" dirty="0"/>
          </a:p>
        </p:txBody>
      </p:sp>
      <p:sp>
        <p:nvSpPr>
          <p:cNvPr id="89" name="TextBox 88"/>
          <p:cNvSpPr txBox="1"/>
          <p:nvPr/>
        </p:nvSpPr>
        <p:spPr>
          <a:xfrm>
            <a:off x="323530" y="5951021"/>
            <a:ext cx="8496942" cy="646331"/>
          </a:xfrm>
          <a:prstGeom prst="rect">
            <a:avLst/>
          </a:prstGeom>
          <a:solidFill>
            <a:schemeClr val="tx2">
              <a:lumMod val="40000"/>
              <a:lumOff val="60000"/>
            </a:schemeClr>
          </a:solidFill>
          <a:ln w="38100">
            <a:solidFill>
              <a:srgbClr val="B21212"/>
            </a:solidFill>
          </a:ln>
        </p:spPr>
        <p:txBody>
          <a:bodyPr wrap="square" rtlCol="0">
            <a:spAutoFit/>
          </a:bodyPr>
          <a:lstStyle/>
          <a:p>
            <a:r>
              <a:rPr lang="en-US" b="1" dirty="0" smtClean="0"/>
              <a:t>Tips for Success </a:t>
            </a:r>
            <a:r>
              <a:rPr lang="en-US" dirty="0" smtClean="0"/>
              <a:t>– Make sure you can apply the benefits and threats of e-commerce to a particular business.</a:t>
            </a:r>
            <a:endParaRPr lang="en-GB" dirty="0"/>
          </a:p>
        </p:txBody>
      </p:sp>
    </p:spTree>
    <p:extLst>
      <p:ext uri="{BB962C8B-B14F-4D97-AF65-F5344CB8AC3E}">
        <p14:creationId xmlns:p14="http://schemas.microsoft.com/office/powerpoint/2010/main" val="70962457"/>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195</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3.3.4 </a:t>
            </a:r>
            <a:r>
              <a:rPr lang="en-US" sz="3200" dirty="0" smtClean="0">
                <a:latin typeface="Arial" panose="020B0604020202020204" pitchFamily="34" charset="0"/>
                <a:cs typeface="Arial" panose="020B0604020202020204" pitchFamily="34" charset="0"/>
              </a:rPr>
              <a:t>– Distribution Channels - Activity</a:t>
            </a:r>
            <a:endParaRPr lang="en-US" sz="32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4721292"/>
          </a:xfrm>
          <a:prstGeom prst="rect">
            <a:avLst/>
          </a:prstGeom>
          <a:noFill/>
        </p:spPr>
        <p:txBody>
          <a:bodyPr wrap="square" rtlCol="0">
            <a:spAutoFit/>
          </a:bodyPr>
          <a:lstStyle/>
          <a:p>
            <a:pPr>
              <a:buClr>
                <a:srgbClr val="00B050"/>
              </a:buClr>
            </a:pPr>
            <a:r>
              <a:rPr lang="en-US" sz="1880" b="1" dirty="0" smtClean="0">
                <a:solidFill>
                  <a:srgbClr val="F53939"/>
                </a:solidFill>
              </a:rPr>
              <a:t>Activity 15.1</a:t>
            </a:r>
          </a:p>
          <a:p>
            <a:pPr marL="339725" indent="-339725">
              <a:buClr>
                <a:srgbClr val="00B050"/>
              </a:buClr>
              <a:buFont typeface="Wingdings 3" panose="05040102010807070707" pitchFamily="18" charset="2"/>
              <a:buChar char=""/>
            </a:pPr>
            <a:r>
              <a:rPr lang="en-US" sz="1880" dirty="0" smtClean="0">
                <a:solidFill>
                  <a:srgbClr val="F53939"/>
                </a:solidFill>
              </a:rPr>
              <a:t>Choose six different products that you or your family buy and find out what distribution channels are used to get the products from the manufacturer to you, the customer. Are the distribution channels used the ones you would expect? Explain your answer. </a:t>
            </a:r>
          </a:p>
          <a:p>
            <a:pPr>
              <a:buClr>
                <a:srgbClr val="00B050"/>
              </a:buClr>
            </a:pPr>
            <a:r>
              <a:rPr lang="en-US" sz="1880" b="1" dirty="0" smtClean="0">
                <a:solidFill>
                  <a:schemeClr val="tx2">
                    <a:lumMod val="60000"/>
                    <a:lumOff val="40000"/>
                  </a:schemeClr>
                </a:solidFill>
              </a:rPr>
              <a:t>Case Study Example</a:t>
            </a:r>
          </a:p>
          <a:p>
            <a:pPr marL="339725" indent="-339725">
              <a:buClr>
                <a:srgbClr val="00B050"/>
              </a:buClr>
              <a:buFont typeface="Wingdings 3" panose="05040102010807070707" pitchFamily="18" charset="2"/>
              <a:buChar char=""/>
            </a:pPr>
            <a:r>
              <a:rPr lang="en-US" sz="1880" dirty="0" smtClean="0">
                <a:solidFill>
                  <a:schemeClr val="tx2">
                    <a:lumMod val="60000"/>
                    <a:lumOff val="40000"/>
                  </a:schemeClr>
                </a:solidFill>
              </a:rPr>
              <a:t>You have been asked by a manufacturer of children’s toys whether they would use a wholesaler to sell their products. They originally manufacturer bust a few different types of toys and sold them to a small number or large retailers. They have expanded and are now selling many different types of toys to a large number of small retailers.</a:t>
            </a:r>
          </a:p>
          <a:p>
            <a:pPr>
              <a:buClr>
                <a:srgbClr val="00B050"/>
              </a:buClr>
            </a:pPr>
            <a:r>
              <a:rPr lang="en-US" sz="1880" b="1" dirty="0" smtClean="0">
                <a:solidFill>
                  <a:srgbClr val="F53939"/>
                </a:solidFill>
              </a:rPr>
              <a:t>Activity 15.2</a:t>
            </a:r>
          </a:p>
          <a:p>
            <a:pPr marL="339725" indent="-339725">
              <a:buClr>
                <a:srgbClr val="00B050"/>
              </a:buClr>
              <a:buFont typeface="Wingdings 3" panose="05040102010807070707" pitchFamily="18" charset="2"/>
              <a:buChar char=""/>
            </a:pPr>
            <a:r>
              <a:rPr lang="en-US" sz="1880" dirty="0" smtClean="0">
                <a:solidFill>
                  <a:srgbClr val="F53939"/>
                </a:solidFill>
              </a:rPr>
              <a:t>Using the case study above, write to the company advising them why you think it might be advantageous to use a wholesaler. They need persuading that a wholesaler will be beneficial, so give a detailed explanation and examples to support your point of view.</a:t>
            </a:r>
          </a:p>
        </p:txBody>
      </p:sp>
      <p:sp>
        <p:nvSpPr>
          <p:cNvPr id="5" name="TextBox 4"/>
          <p:cNvSpPr txBox="1"/>
          <p:nvPr/>
        </p:nvSpPr>
        <p:spPr>
          <a:xfrm>
            <a:off x="323530" y="5951021"/>
            <a:ext cx="8496942" cy="646331"/>
          </a:xfrm>
          <a:prstGeom prst="rect">
            <a:avLst/>
          </a:prstGeom>
          <a:solidFill>
            <a:schemeClr val="tx2">
              <a:lumMod val="40000"/>
              <a:lumOff val="60000"/>
            </a:schemeClr>
          </a:solidFill>
          <a:ln w="38100">
            <a:solidFill>
              <a:srgbClr val="B21212"/>
            </a:solidFill>
          </a:ln>
        </p:spPr>
        <p:txBody>
          <a:bodyPr wrap="square" rtlCol="0">
            <a:spAutoFit/>
          </a:bodyPr>
          <a:lstStyle/>
          <a:p>
            <a:r>
              <a:rPr lang="en-US" b="1" dirty="0" smtClean="0"/>
              <a:t>Tips for Success </a:t>
            </a:r>
            <a:r>
              <a:rPr lang="en-US" dirty="0" smtClean="0"/>
              <a:t>– Make sure you can select suitable distribution channels for a particular business or its products.</a:t>
            </a:r>
            <a:endParaRPr lang="en-GB" dirty="0"/>
          </a:p>
        </p:txBody>
      </p:sp>
      <p:sp>
        <p:nvSpPr>
          <p:cNvPr id="8" name="TextBox 7">
            <a:hlinkClick r:id="rId3" action="ppaction://hlinkfile"/>
          </p:cNvPr>
          <p:cNvSpPr txBox="1"/>
          <p:nvPr/>
        </p:nvSpPr>
        <p:spPr>
          <a:xfrm>
            <a:off x="8388424" y="2371527"/>
            <a:ext cx="432048"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10344266"/>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195</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300" dirty="0" smtClean="0">
                <a:latin typeface="Arial" panose="020B0604020202020204" pitchFamily="34" charset="0"/>
                <a:cs typeface="Arial" panose="020B0604020202020204" pitchFamily="34" charset="0"/>
              </a:rPr>
              <a:t>3.3.4 </a:t>
            </a:r>
            <a:r>
              <a:rPr lang="en-US" sz="3300" dirty="0" smtClean="0">
                <a:latin typeface="Arial" panose="020B0604020202020204" pitchFamily="34" charset="0"/>
                <a:cs typeface="Arial" panose="020B0604020202020204" pitchFamily="34" charset="0"/>
              </a:rPr>
              <a:t>– Selecting the Channel to Use</a:t>
            </a:r>
            <a:endParaRPr lang="en-US" sz="33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355312"/>
          </a:xfrm>
          <a:prstGeom prst="rect">
            <a:avLst/>
          </a:prstGeom>
          <a:noFill/>
        </p:spPr>
        <p:txBody>
          <a:bodyPr wrap="square" rtlCol="0">
            <a:spAutoFit/>
          </a:bodyPr>
          <a:lstStyle/>
          <a:p>
            <a:pPr marL="339725" indent="-339725">
              <a:buClr>
                <a:srgbClr val="00B050"/>
              </a:buClr>
              <a:buFont typeface="Wingdings 3" panose="05040102010807070707" pitchFamily="18" charset="2"/>
              <a:buChar char=""/>
            </a:pPr>
            <a:r>
              <a:rPr lang="en-US" dirty="0" smtClean="0"/>
              <a:t>When deciding which distribution channel to use, manufacturers have to ask themselves a number of questions to help decide which channel will be the most successful for their products. These are the types of questions that need to be answered.</a:t>
            </a:r>
          </a:p>
          <a:p>
            <a:pPr marL="574675" indent="-222250">
              <a:buClr>
                <a:srgbClr val="00B050"/>
              </a:buClr>
              <a:buFont typeface="Arial" panose="020B0604020202020204" pitchFamily="34" charset="0"/>
              <a:buChar char="•"/>
            </a:pPr>
            <a:r>
              <a:rPr lang="en-US" b="1" dirty="0" smtClean="0"/>
              <a:t>What type of product is it? </a:t>
            </a:r>
            <a:r>
              <a:rPr lang="en-US" dirty="0" smtClean="0"/>
              <a:t>Is it sold to other producers or to ordinary customers.</a:t>
            </a:r>
          </a:p>
          <a:p>
            <a:pPr marL="574675" indent="-222250">
              <a:buClr>
                <a:srgbClr val="00B050"/>
              </a:buClr>
              <a:buFont typeface="Arial" panose="020B0604020202020204" pitchFamily="34" charset="0"/>
              <a:buChar char="•"/>
            </a:pPr>
            <a:r>
              <a:rPr lang="en-US" b="1" dirty="0" smtClean="0"/>
              <a:t>Is the product very technical? </a:t>
            </a:r>
            <a:r>
              <a:rPr lang="en-US" dirty="0" smtClean="0"/>
              <a:t>If it is, it should be sold to customers by someone with technical knowledge who can explain how it works and what it will do. Direct selling from the manufacturer will probably be selected in this case. An example might be an </a:t>
            </a:r>
            <a:r>
              <a:rPr lang="en-US" dirty="0" err="1" smtClean="0"/>
              <a:t>aeroplane</a:t>
            </a:r>
            <a:r>
              <a:rPr lang="en-US" dirty="0" smtClean="0"/>
              <a:t> engine.</a:t>
            </a:r>
            <a:endParaRPr lang="en-US" dirty="0"/>
          </a:p>
          <a:p>
            <a:pPr marL="574675" indent="-222250">
              <a:buClr>
                <a:srgbClr val="00B050"/>
              </a:buClr>
              <a:buFont typeface="Arial" panose="020B0604020202020204" pitchFamily="34" charset="0"/>
              <a:buChar char="•"/>
            </a:pPr>
            <a:r>
              <a:rPr lang="en-US" b="1" dirty="0" smtClean="0"/>
              <a:t>How often is the product purchased? </a:t>
            </a:r>
            <a:r>
              <a:rPr lang="en-US" dirty="0" smtClean="0"/>
              <a:t>If it is bought every day, it will need to be sold in many retail outlets. An example would be a product like a newspaper which are purchased daily and are sold in many outlets. If they were not readily available, customers might not bother to buy them at all.</a:t>
            </a:r>
            <a:endParaRPr lang="en-US" dirty="0"/>
          </a:p>
          <a:p>
            <a:pPr marL="574675" indent="-222250">
              <a:buClr>
                <a:srgbClr val="00B050"/>
              </a:buClr>
              <a:buFont typeface="Arial" panose="020B0604020202020204" pitchFamily="34" charset="0"/>
              <a:buChar char="•"/>
            </a:pPr>
            <a:r>
              <a:rPr lang="en-US" b="1" dirty="0" smtClean="0"/>
              <a:t>How expensive is the product? </a:t>
            </a:r>
            <a:r>
              <a:rPr lang="en-US" dirty="0" smtClean="0"/>
              <a:t>Does it have an image of being expensive? If the product is marketed as being expensive and high quality, it will probably be sold through only a limited number of outlets. These shops will be in expensive shopping areas. E.g., if the product is an expensive watch, it is no good selling it in discount jewellery shops.</a:t>
            </a:r>
            <a:endParaRPr lang="en-US" dirty="0"/>
          </a:p>
        </p:txBody>
      </p:sp>
    </p:spTree>
    <p:extLst>
      <p:ext uri="{BB962C8B-B14F-4D97-AF65-F5344CB8AC3E}">
        <p14:creationId xmlns:p14="http://schemas.microsoft.com/office/powerpoint/2010/main" val="4014272760"/>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196</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300" dirty="0" smtClean="0">
                <a:latin typeface="Arial" panose="020B0604020202020204" pitchFamily="34" charset="0"/>
                <a:cs typeface="Arial" panose="020B0604020202020204" pitchFamily="34" charset="0"/>
              </a:rPr>
              <a:t>3.3.4 </a:t>
            </a:r>
            <a:r>
              <a:rPr lang="en-US" sz="3300" dirty="0" smtClean="0">
                <a:latin typeface="Arial" panose="020B0604020202020204" pitchFamily="34" charset="0"/>
                <a:cs typeface="Arial" panose="020B0604020202020204" pitchFamily="34" charset="0"/>
              </a:rPr>
              <a:t>– Selecting the Channel to Use</a:t>
            </a:r>
            <a:endParaRPr lang="en-US" sz="33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576911"/>
          </a:xfrm>
          <a:prstGeom prst="rect">
            <a:avLst/>
          </a:prstGeom>
          <a:noFill/>
        </p:spPr>
        <p:txBody>
          <a:bodyPr wrap="square" rtlCol="0">
            <a:spAutoFit/>
          </a:bodyPr>
          <a:lstStyle/>
          <a:p>
            <a:pPr marL="280988" indent="-222250">
              <a:buClr>
                <a:srgbClr val="00B050"/>
              </a:buClr>
              <a:buFont typeface="Arial" panose="020B0604020202020204" pitchFamily="34" charset="0"/>
              <a:buChar char="•"/>
            </a:pPr>
            <a:r>
              <a:rPr lang="en-US" sz="1980" b="1" dirty="0" smtClean="0"/>
              <a:t>How perishable is the product? </a:t>
            </a:r>
            <a:r>
              <a:rPr lang="en-US" sz="1980" dirty="0" smtClean="0"/>
              <a:t>If the product goes rotten quickly, such as fruit or bread, then it will need to be made widely available in many shops so that it can be sold quickly.</a:t>
            </a:r>
          </a:p>
          <a:p>
            <a:pPr marL="280988" indent="-222250">
              <a:buClr>
                <a:srgbClr val="00B050"/>
              </a:buClr>
              <a:buFont typeface="Arial" panose="020B0604020202020204" pitchFamily="34" charset="0"/>
              <a:buChar char="•"/>
            </a:pPr>
            <a:r>
              <a:rPr lang="en-US" sz="1980" b="1" dirty="0" smtClean="0"/>
              <a:t>Where are the customers located? </a:t>
            </a:r>
            <a:r>
              <a:rPr lang="en-US" sz="1980" dirty="0" smtClean="0"/>
              <a:t>If most of the customers are located in cities, it is no good selling the product in rural areas. If the customers are located in another country, then different retail routes might be appropriate. The internet might be used for online trading.</a:t>
            </a:r>
          </a:p>
          <a:p>
            <a:pPr marL="280988" indent="-222250">
              <a:buClr>
                <a:srgbClr val="00B050"/>
              </a:buClr>
              <a:buFont typeface="Arial" panose="020B0604020202020204" pitchFamily="34" charset="0"/>
              <a:buChar char="•"/>
            </a:pPr>
            <a:r>
              <a:rPr lang="en-US" sz="1980" b="1" dirty="0" smtClean="0"/>
              <a:t>Where do competitors sell their products? </a:t>
            </a:r>
            <a:r>
              <a:rPr lang="en-US" sz="1980" dirty="0" smtClean="0"/>
              <a:t>The retail outlets that competitors use will need to be considered. Each manufacturer will probably sell their products in the same retail outlets as their competitors so that they can compete directly for customers.</a:t>
            </a:r>
            <a:endParaRPr lang="en-US" sz="1980" b="1" dirty="0" smtClean="0"/>
          </a:p>
          <a:p>
            <a:pPr marL="58738">
              <a:buClr>
                <a:srgbClr val="00B050"/>
              </a:buClr>
            </a:pPr>
            <a:r>
              <a:rPr lang="en-US" sz="1980" b="1" dirty="0" smtClean="0">
                <a:solidFill>
                  <a:srgbClr val="C00000"/>
                </a:solidFill>
              </a:rPr>
              <a:t>Activity 15.3</a:t>
            </a:r>
            <a:endParaRPr lang="en-US" sz="1980" dirty="0" smtClean="0">
              <a:solidFill>
                <a:srgbClr val="C00000"/>
              </a:solidFill>
            </a:endParaRPr>
          </a:p>
          <a:p>
            <a:pPr marL="344488" indent="-285750">
              <a:buClr>
                <a:srgbClr val="00B050"/>
              </a:buClr>
              <a:buFont typeface="Wingdings 3" panose="05040102010807070707" pitchFamily="18" charset="2"/>
              <a:buChar char=""/>
            </a:pPr>
            <a:r>
              <a:rPr lang="en-US" sz="1980" dirty="0" smtClean="0">
                <a:solidFill>
                  <a:srgbClr val="C00000"/>
                </a:solidFill>
              </a:rPr>
              <a:t>Choose a distribution channel for each of the following products. Explain your choice in each case,</a:t>
            </a:r>
          </a:p>
          <a:p>
            <a:pPr marL="692150" indent="-342900">
              <a:buClr>
                <a:srgbClr val="00B050"/>
              </a:buClr>
              <a:buFont typeface="+mj-lt"/>
              <a:buAutoNum type="alphaLcParenR"/>
            </a:pPr>
            <a:r>
              <a:rPr lang="en-US" sz="1980" dirty="0" smtClean="0">
                <a:solidFill>
                  <a:srgbClr val="C00000"/>
                </a:solidFill>
              </a:rPr>
              <a:t>Farm Tractor</a:t>
            </a:r>
          </a:p>
          <a:p>
            <a:pPr marL="692150" indent="-342900">
              <a:buClr>
                <a:srgbClr val="00B050"/>
              </a:buClr>
              <a:buFont typeface="+mj-lt"/>
              <a:buAutoNum type="alphaLcParenR"/>
            </a:pPr>
            <a:r>
              <a:rPr lang="en-US" sz="1980" dirty="0" smtClean="0">
                <a:solidFill>
                  <a:srgbClr val="C00000"/>
                </a:solidFill>
              </a:rPr>
              <a:t>Children’s clothes for export.</a:t>
            </a:r>
          </a:p>
          <a:p>
            <a:pPr marL="692150" indent="-342900">
              <a:buClr>
                <a:srgbClr val="00B050"/>
              </a:buClr>
              <a:buFont typeface="+mj-lt"/>
              <a:buAutoNum type="alphaLcParenR"/>
            </a:pPr>
            <a:r>
              <a:rPr lang="en-US" sz="1980" dirty="0" smtClean="0">
                <a:solidFill>
                  <a:srgbClr val="C00000"/>
                </a:solidFill>
              </a:rPr>
              <a:t>Tins of Peas.</a:t>
            </a:r>
          </a:p>
          <a:p>
            <a:pPr marL="692150" indent="-342900">
              <a:buClr>
                <a:srgbClr val="00B050"/>
              </a:buClr>
              <a:buFont typeface="+mj-lt"/>
              <a:buAutoNum type="alphaLcParenR"/>
            </a:pPr>
            <a:r>
              <a:rPr lang="en-US" sz="1980" dirty="0" smtClean="0">
                <a:solidFill>
                  <a:srgbClr val="C00000"/>
                </a:solidFill>
              </a:rPr>
              <a:t>Made-to-measure suits.</a:t>
            </a:r>
            <a:endParaRPr lang="en-US" sz="1980" dirty="0">
              <a:solidFill>
                <a:srgbClr val="C00000"/>
              </a:solidFill>
            </a:endParaRPr>
          </a:p>
        </p:txBody>
      </p:sp>
    </p:spTree>
    <p:extLst>
      <p:ext uri="{BB962C8B-B14F-4D97-AF65-F5344CB8AC3E}">
        <p14:creationId xmlns:p14="http://schemas.microsoft.com/office/powerpoint/2010/main" val="959712749"/>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196</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400" dirty="0" smtClean="0">
                <a:latin typeface="Arial" panose="020B0604020202020204" pitchFamily="34" charset="0"/>
                <a:cs typeface="Arial" panose="020B0604020202020204" pitchFamily="34" charset="0"/>
              </a:rPr>
              <a:t>3.3.4 </a:t>
            </a:r>
            <a:r>
              <a:rPr lang="en-US" sz="2400" dirty="0" smtClean="0">
                <a:latin typeface="Arial" panose="020B0604020202020204" pitchFamily="34" charset="0"/>
                <a:cs typeface="Arial" panose="020B0604020202020204" pitchFamily="34" charset="0"/>
              </a:rPr>
              <a:t>– Distribution Channels – Revision Summary</a:t>
            </a:r>
            <a:endParaRPr lang="en-US" sz="2400" dirty="0">
              <a:latin typeface="Arial" panose="020B0604020202020204" pitchFamily="34" charset="0"/>
              <a:cs typeface="Arial" panose="020B0604020202020204" pitchFamily="34" charset="0"/>
            </a:endParaRPr>
          </a:p>
        </p:txBody>
      </p:sp>
      <p:sp>
        <p:nvSpPr>
          <p:cNvPr id="7" name="TextBox 6"/>
          <p:cNvSpPr txBox="1"/>
          <p:nvPr/>
        </p:nvSpPr>
        <p:spPr>
          <a:xfrm>
            <a:off x="413725" y="2279977"/>
            <a:ext cx="2240155" cy="830997"/>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Technical product?</a:t>
            </a:r>
            <a:endParaRPr lang="en-GB" sz="2800" dirty="0"/>
          </a:p>
        </p:txBody>
      </p:sp>
      <p:sp>
        <p:nvSpPr>
          <p:cNvPr id="8" name="TextBox 7"/>
          <p:cNvSpPr txBox="1"/>
          <p:nvPr/>
        </p:nvSpPr>
        <p:spPr>
          <a:xfrm>
            <a:off x="5033778" y="1373106"/>
            <a:ext cx="2695086" cy="461665"/>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Purchased often</a:t>
            </a:r>
            <a:endParaRPr lang="en-GB" sz="2800" dirty="0"/>
          </a:p>
        </p:txBody>
      </p:sp>
      <p:sp>
        <p:nvSpPr>
          <p:cNvPr id="9" name="TextBox 8"/>
          <p:cNvSpPr txBox="1"/>
          <p:nvPr/>
        </p:nvSpPr>
        <p:spPr>
          <a:xfrm>
            <a:off x="1259632" y="1373107"/>
            <a:ext cx="2952328" cy="461665"/>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Expensive product?</a:t>
            </a:r>
            <a:endParaRPr lang="en-GB" sz="2800" dirty="0"/>
          </a:p>
        </p:txBody>
      </p:sp>
      <p:sp>
        <p:nvSpPr>
          <p:cNvPr id="11" name="TextBox 10"/>
          <p:cNvSpPr txBox="1"/>
          <p:nvPr/>
        </p:nvSpPr>
        <p:spPr>
          <a:xfrm>
            <a:off x="6381321" y="2050719"/>
            <a:ext cx="2279966" cy="830997"/>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Perishable product?</a:t>
            </a:r>
            <a:endParaRPr lang="en-GB" sz="2800" dirty="0"/>
          </a:p>
        </p:txBody>
      </p:sp>
      <p:sp>
        <p:nvSpPr>
          <p:cNvPr id="12" name="TextBox 11"/>
          <p:cNvSpPr txBox="1"/>
          <p:nvPr/>
        </p:nvSpPr>
        <p:spPr>
          <a:xfrm>
            <a:off x="413725" y="3951537"/>
            <a:ext cx="2435784" cy="830997"/>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Sold to producer or consumer?</a:t>
            </a:r>
            <a:endParaRPr lang="en-GB" sz="2800" dirty="0"/>
          </a:p>
        </p:txBody>
      </p:sp>
      <p:sp>
        <p:nvSpPr>
          <p:cNvPr id="13" name="TextBox 12"/>
          <p:cNvSpPr txBox="1"/>
          <p:nvPr/>
        </p:nvSpPr>
        <p:spPr>
          <a:xfrm>
            <a:off x="869578" y="5813206"/>
            <a:ext cx="2924472" cy="461665"/>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Selling Abroad?</a:t>
            </a:r>
            <a:endParaRPr lang="en-GB" sz="2800" dirty="0"/>
          </a:p>
        </p:txBody>
      </p:sp>
      <p:sp>
        <p:nvSpPr>
          <p:cNvPr id="14" name="TextBox 13"/>
          <p:cNvSpPr txBox="1"/>
          <p:nvPr/>
        </p:nvSpPr>
        <p:spPr>
          <a:xfrm>
            <a:off x="6084168" y="3766872"/>
            <a:ext cx="2663318" cy="1200329"/>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Where are competitors’ products sold?</a:t>
            </a:r>
            <a:endParaRPr lang="en-GB" sz="2800" dirty="0"/>
          </a:p>
        </p:txBody>
      </p:sp>
      <p:sp>
        <p:nvSpPr>
          <p:cNvPr id="15" name="TextBox 14"/>
          <p:cNvSpPr txBox="1"/>
          <p:nvPr/>
        </p:nvSpPr>
        <p:spPr>
          <a:xfrm>
            <a:off x="4713229" y="5817878"/>
            <a:ext cx="3336183" cy="461665"/>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Location of customers?</a:t>
            </a:r>
            <a:endParaRPr lang="en-GB" sz="2800" dirty="0"/>
          </a:p>
        </p:txBody>
      </p:sp>
      <p:cxnSp>
        <p:nvCxnSpPr>
          <p:cNvPr id="17" name="Straight Connector 16"/>
          <p:cNvCxnSpPr>
            <a:stCxn id="7" idx="2"/>
            <a:endCxn id="16" idx="1"/>
          </p:cNvCxnSpPr>
          <p:nvPr/>
        </p:nvCxnSpPr>
        <p:spPr>
          <a:xfrm>
            <a:off x="1533803" y="3110974"/>
            <a:ext cx="1710309" cy="629021"/>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2"/>
            <a:endCxn id="16" idx="0"/>
          </p:cNvCxnSpPr>
          <p:nvPr/>
        </p:nvCxnSpPr>
        <p:spPr>
          <a:xfrm>
            <a:off x="2735796" y="1834772"/>
            <a:ext cx="1781804" cy="1120393"/>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8" idx="2"/>
            <a:endCxn id="16" idx="0"/>
          </p:cNvCxnSpPr>
          <p:nvPr/>
        </p:nvCxnSpPr>
        <p:spPr>
          <a:xfrm flipH="1">
            <a:off x="4517600" y="1834771"/>
            <a:ext cx="1863721" cy="1120394"/>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 idx="2"/>
            <a:endCxn id="16" idx="3"/>
          </p:cNvCxnSpPr>
          <p:nvPr/>
        </p:nvCxnSpPr>
        <p:spPr>
          <a:xfrm flipH="1">
            <a:off x="5791088" y="2881716"/>
            <a:ext cx="1730216" cy="858279"/>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2" idx="3"/>
            <a:endCxn id="16" idx="1"/>
          </p:cNvCxnSpPr>
          <p:nvPr/>
        </p:nvCxnSpPr>
        <p:spPr>
          <a:xfrm flipV="1">
            <a:off x="2849509" y="3739995"/>
            <a:ext cx="394603" cy="627041"/>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3" idx="0"/>
            <a:endCxn id="16" idx="2"/>
          </p:cNvCxnSpPr>
          <p:nvPr/>
        </p:nvCxnSpPr>
        <p:spPr>
          <a:xfrm flipV="1">
            <a:off x="2331814" y="4524825"/>
            <a:ext cx="2185786" cy="1288381"/>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4" idx="1"/>
            <a:endCxn id="16" idx="3"/>
          </p:cNvCxnSpPr>
          <p:nvPr/>
        </p:nvCxnSpPr>
        <p:spPr>
          <a:xfrm flipH="1" flipV="1">
            <a:off x="5791088" y="3739995"/>
            <a:ext cx="293080" cy="627042"/>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 idx="0"/>
            <a:endCxn id="16" idx="2"/>
          </p:cNvCxnSpPr>
          <p:nvPr/>
        </p:nvCxnSpPr>
        <p:spPr>
          <a:xfrm flipH="1" flipV="1">
            <a:off x="4517600" y="4524825"/>
            <a:ext cx="1863721" cy="1293053"/>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244112" y="2955165"/>
            <a:ext cx="2546976" cy="1569660"/>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b="1" dirty="0" smtClean="0"/>
              <a:t>FACTORS AFFECTING DISTRIBUTION CHANNEL</a:t>
            </a:r>
            <a:endParaRPr lang="en-GB" sz="2800" b="1" dirty="0"/>
          </a:p>
        </p:txBody>
      </p:sp>
    </p:spTree>
    <p:extLst>
      <p:ext uri="{BB962C8B-B14F-4D97-AF65-F5344CB8AC3E}">
        <p14:creationId xmlns:p14="http://schemas.microsoft.com/office/powerpoint/2010/main" val="360942543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The </a:t>
            </a:r>
            <a:r>
              <a:rPr lang="en-US" sz="3200" dirty="0" smtClean="0">
                <a:latin typeface="Arial" panose="020B0604020202020204" pitchFamily="34" charset="0"/>
                <a:cs typeface="Arial" panose="020B0604020202020204" pitchFamily="34" charset="0"/>
              </a:rPr>
              <a:t>Role of Product Decisions</a:t>
            </a:r>
            <a:endParaRPr lang="en-US" sz="3200" dirty="0">
              <a:latin typeface="Arial" panose="020B0604020202020204" pitchFamily="34" charset="0"/>
              <a:cs typeface="Arial" panose="020B0604020202020204" pitchFamily="34" charset="0"/>
            </a:endParaRPr>
          </a:p>
        </p:txBody>
      </p:sp>
      <p:graphicFrame>
        <p:nvGraphicFramePr>
          <p:cNvPr id="25" name="Table 24"/>
          <p:cNvGraphicFramePr>
            <a:graphicFrameLocks noGrp="1"/>
          </p:cNvGraphicFramePr>
          <p:nvPr>
            <p:extLst>
              <p:ext uri="{D42A27DB-BD31-4B8C-83A1-F6EECF244321}">
                <p14:modId xmlns:p14="http://schemas.microsoft.com/office/powerpoint/2010/main" val="3237024117"/>
              </p:ext>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696744" cy="5493812"/>
          </a:xfrm>
          <a:prstGeom prst="rect">
            <a:avLst/>
          </a:prstGeom>
        </p:spPr>
        <p:txBody>
          <a:bodyPr wrap="square">
            <a:spAutoFit/>
          </a:bodyPr>
          <a:lstStyle/>
          <a:p>
            <a:pPr>
              <a:buClr>
                <a:srgbClr val="00B050"/>
              </a:buClr>
            </a:pPr>
            <a:r>
              <a:rPr lang="en-US" sz="1950" b="1" dirty="0" smtClean="0">
                <a:latin typeface="Arial" panose="020B0604020202020204" pitchFamily="34" charset="0"/>
                <a:cs typeface="Arial" panose="020B0604020202020204" pitchFamily="34" charset="0"/>
              </a:rPr>
              <a:t>The </a:t>
            </a:r>
            <a:r>
              <a:rPr lang="en-US" sz="1950" b="1" dirty="0">
                <a:latin typeface="Arial" panose="020B0604020202020204" pitchFamily="34" charset="0"/>
                <a:cs typeface="Arial" panose="020B0604020202020204" pitchFamily="34" charset="0"/>
              </a:rPr>
              <a:t>Role of Product </a:t>
            </a:r>
            <a:r>
              <a:rPr lang="en-US" sz="1950" b="1" dirty="0" smtClean="0">
                <a:latin typeface="Arial" panose="020B0604020202020204" pitchFamily="34" charset="0"/>
                <a:cs typeface="Arial" panose="020B0604020202020204" pitchFamily="34" charset="0"/>
              </a:rPr>
              <a:t>Decisions In the Marketing Mix</a:t>
            </a:r>
          </a:p>
          <a:p>
            <a:pPr marL="342900" indent="-342900">
              <a:buClr>
                <a:srgbClr val="00B050"/>
              </a:buClr>
              <a:buFont typeface="Wingdings 3" panose="05040102010807070707" pitchFamily="18" charset="2"/>
              <a:buChar char=""/>
            </a:pPr>
            <a:r>
              <a:rPr lang="en-US" sz="1950" dirty="0" smtClean="0">
                <a:latin typeface="Arial" panose="020B0604020202020204" pitchFamily="34" charset="0"/>
                <a:cs typeface="Arial" panose="020B0604020202020204" pitchFamily="34" charset="0"/>
              </a:rPr>
              <a:t>The product itself is probably the most important part in the marketing mix – without the product, the rest of the </a:t>
            </a:r>
            <a:r>
              <a:rPr lang="en-US" sz="1950" dirty="0">
                <a:latin typeface="Arial" panose="020B0604020202020204" pitchFamily="34" charset="0"/>
                <a:cs typeface="Arial" panose="020B0604020202020204" pitchFamily="34" charset="0"/>
              </a:rPr>
              <a:t>marketing </a:t>
            </a:r>
            <a:r>
              <a:rPr lang="en-US" sz="1950" dirty="0" smtClean="0">
                <a:latin typeface="Arial" panose="020B0604020202020204" pitchFamily="34" charset="0"/>
                <a:cs typeface="Arial" panose="020B0604020202020204" pitchFamily="34" charset="0"/>
              </a:rPr>
              <a:t>mix is pointless. As discussed in 3.2</a:t>
            </a:r>
            <a:r>
              <a:rPr lang="en-US" sz="1950" dirty="0">
                <a:latin typeface="Arial" panose="020B0604020202020204" pitchFamily="34" charset="0"/>
                <a:cs typeface="Arial" panose="020B0604020202020204" pitchFamily="34" charset="0"/>
              </a:rPr>
              <a:t>, some businesses are </a:t>
            </a:r>
            <a:r>
              <a:rPr lang="en-US" sz="1950" dirty="0" smtClean="0">
                <a:latin typeface="Arial" panose="020B0604020202020204" pitchFamily="34" charset="0"/>
                <a:cs typeface="Arial" panose="020B0604020202020204" pitchFamily="34" charset="0"/>
              </a:rPr>
              <a:t>product-oriented</a:t>
            </a:r>
            <a:r>
              <a:rPr lang="en-US" sz="1950" dirty="0">
                <a:latin typeface="Arial" panose="020B0604020202020204" pitchFamily="34" charset="0"/>
                <a:cs typeface="Arial" panose="020B0604020202020204" pitchFamily="34" charset="0"/>
              </a:rPr>
              <a:t>, that is, they will develop a product and then try to decide who will buy </a:t>
            </a:r>
            <a:r>
              <a:rPr lang="en-US" sz="1950" dirty="0" smtClean="0">
                <a:latin typeface="Arial" panose="020B0604020202020204" pitchFamily="34" charset="0"/>
                <a:cs typeface="Arial" panose="020B0604020202020204" pitchFamily="34" charset="0"/>
              </a:rPr>
              <a:t>it.</a:t>
            </a:r>
          </a:p>
          <a:p>
            <a:pPr marL="342900" indent="-342900">
              <a:buClr>
                <a:srgbClr val="00B050"/>
              </a:buClr>
              <a:buFont typeface="Wingdings 3" panose="05040102010807070707" pitchFamily="18" charset="2"/>
              <a:buChar char=""/>
            </a:pPr>
            <a:r>
              <a:rPr lang="en-US" sz="1950" dirty="0" smtClean="0">
                <a:latin typeface="Arial" panose="020B0604020202020204" pitchFamily="34" charset="0"/>
                <a:cs typeface="Arial" panose="020B0604020202020204" pitchFamily="34" charset="0"/>
              </a:rPr>
              <a:t>Today </a:t>
            </a:r>
            <a:r>
              <a:rPr lang="en-US" sz="1950" dirty="0">
                <a:latin typeface="Arial" panose="020B0604020202020204" pitchFamily="34" charset="0"/>
                <a:cs typeface="Arial" panose="020B0604020202020204" pitchFamily="34" charset="0"/>
              </a:rPr>
              <a:t>most companies are </a:t>
            </a:r>
            <a:r>
              <a:rPr lang="en-US" sz="1950" dirty="0" smtClean="0">
                <a:latin typeface="Arial" panose="020B0604020202020204" pitchFamily="34" charset="0"/>
                <a:cs typeface="Arial" panose="020B0604020202020204" pitchFamily="34" charset="0"/>
              </a:rPr>
              <a:t>market-oriented when developing new products. They spend a lot of money researching consumers’ buying habits, their likes and dislikes, to see if they can design a product which people will want to buy. After deciding the market segment for the product, the other parts of the marketing mix – price, place and promotion – will be determined.</a:t>
            </a:r>
          </a:p>
          <a:p>
            <a:pPr marL="342900" indent="-342900">
              <a:buClr>
                <a:srgbClr val="00B050"/>
              </a:buClr>
              <a:buFont typeface="Wingdings 3" panose="05040102010807070707" pitchFamily="18" charset="2"/>
              <a:buChar char=""/>
            </a:pPr>
            <a:r>
              <a:rPr lang="en-US" sz="1950" dirty="0" smtClean="0">
                <a:latin typeface="Arial" panose="020B0604020202020204" pitchFamily="34" charset="0"/>
                <a:cs typeface="Arial" panose="020B0604020202020204" pitchFamily="34" charset="0"/>
              </a:rPr>
              <a:t>Large companies often have a department which spends all its time developing new products. It will also look at competitors’ products to see what they are successfully selling.</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157</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6092062"/>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197</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300" dirty="0" smtClean="0">
                <a:latin typeface="Arial" panose="020B0604020202020204" pitchFamily="34" charset="0"/>
                <a:cs typeface="Arial" panose="020B0604020202020204" pitchFamily="34" charset="0"/>
              </a:rPr>
              <a:t>3.3.4 </a:t>
            </a:r>
            <a:r>
              <a:rPr lang="en-US" sz="3300" dirty="0" smtClean="0">
                <a:latin typeface="Arial" panose="020B0604020202020204" pitchFamily="34" charset="0"/>
                <a:cs typeface="Arial" panose="020B0604020202020204" pitchFamily="34" charset="0"/>
              </a:rPr>
              <a:t>– Selecting the Channel to Use</a:t>
            </a:r>
            <a:endParaRPr lang="en-US" sz="33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264694" cy="5576911"/>
          </a:xfrm>
          <a:prstGeom prst="rect">
            <a:avLst/>
          </a:prstGeom>
          <a:noFill/>
        </p:spPr>
        <p:txBody>
          <a:bodyPr wrap="square" rtlCol="0">
            <a:spAutoFit/>
          </a:bodyPr>
          <a:lstStyle/>
          <a:p>
            <a:pPr marL="58738">
              <a:buClr>
                <a:srgbClr val="00B050"/>
              </a:buClr>
            </a:pPr>
            <a:r>
              <a:rPr lang="en-US" sz="1980" b="1" dirty="0" smtClean="0"/>
              <a:t>International Business in Focus</a:t>
            </a:r>
            <a:endParaRPr lang="en-US" sz="1980" dirty="0" smtClean="0"/>
          </a:p>
          <a:p>
            <a:pPr marL="401638" indent="-342900">
              <a:buClr>
                <a:srgbClr val="00B050"/>
              </a:buClr>
              <a:buFont typeface="Wingdings 3" panose="05040102010807070707" pitchFamily="18" charset="2"/>
              <a:buChar char=""/>
            </a:pPr>
            <a:r>
              <a:rPr lang="en-US" sz="1980" dirty="0" smtClean="0"/>
              <a:t>Alibaba.com was formed in 1999 in China. It provided a marketplace for small businesses to sell their products. It has become a trusted source for online shopping and is now available not only in China but also in the global market in countries such as India, Japan, Korea, Europe and the US. More and more businesses use this website to sell their products and it has encouraged an increasing number of customers to shop online.</a:t>
            </a:r>
          </a:p>
          <a:p>
            <a:pPr marL="58738">
              <a:buClr>
                <a:srgbClr val="00B050"/>
              </a:buClr>
            </a:pPr>
            <a:r>
              <a:rPr lang="en-US" sz="1980" b="1" dirty="0" smtClean="0"/>
              <a:t>Discussion Points</a:t>
            </a:r>
          </a:p>
          <a:p>
            <a:pPr marL="574675" indent="-225425">
              <a:buClr>
                <a:srgbClr val="00B050"/>
              </a:buClr>
              <a:buFont typeface="Arial" panose="020B0604020202020204" pitchFamily="34" charset="0"/>
              <a:buChar char="•"/>
            </a:pPr>
            <a:r>
              <a:rPr lang="en-US" sz="1980" dirty="0" smtClean="0"/>
              <a:t>Why do you think customers like to shop on this website?</a:t>
            </a:r>
          </a:p>
          <a:p>
            <a:pPr marL="574675" indent="-225425">
              <a:buClr>
                <a:srgbClr val="00B050"/>
              </a:buClr>
              <a:buFont typeface="Arial" panose="020B0604020202020204" pitchFamily="34" charset="0"/>
              <a:buChar char="•"/>
            </a:pPr>
            <a:r>
              <a:rPr lang="en-US" sz="1980" dirty="0" smtClean="0"/>
              <a:t>What disadvantages might there be to businesses that use this website?</a:t>
            </a:r>
          </a:p>
          <a:p>
            <a:pPr marL="574675" indent="-225425">
              <a:buClr>
                <a:srgbClr val="00B050"/>
              </a:buClr>
              <a:buFont typeface="Arial" panose="020B0604020202020204" pitchFamily="34" charset="0"/>
              <a:buChar char="•"/>
            </a:pPr>
            <a:r>
              <a:rPr lang="en-US" sz="1980" dirty="0" smtClean="0"/>
              <a:t>If more consumers buy online, what will this mean to businesses which currently don’t sell their goods online? </a:t>
            </a:r>
            <a:endParaRPr lang="en-US" sz="1980" dirty="0"/>
          </a:p>
        </p:txBody>
      </p:sp>
      <p:pic>
        <p:nvPicPr>
          <p:cNvPr id="7170" name="Picture 2" descr="http://www.ipelites.com/sites/default/files/styles/ipe_inductee_sidebar/public/logo/AlibabaLogo.gif?itok=nw5EK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212354"/>
            <a:ext cx="2232248" cy="105659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2" name="Picture 4" descr="http://www.chinaconnect.fr/rand-content/uploads/2014/09/AlibabaTheInteractiveMap.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8563" r="18920"/>
          <a:stretch/>
        </p:blipFill>
        <p:spPr bwMode="auto">
          <a:xfrm>
            <a:off x="6588223" y="2442778"/>
            <a:ext cx="2226441" cy="133394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a:hlinkClick r:id="rId5"/>
          </p:cNvPr>
          <p:cNvPicPr>
            <a:picLocks noChangeAspect="1"/>
          </p:cNvPicPr>
          <p:nvPr/>
        </p:nvPicPr>
        <p:blipFill rotWithShape="1">
          <a:blip r:embed="rId6"/>
          <a:srcRect l="1543" t="11609" r="48485" b="8657"/>
          <a:stretch/>
        </p:blipFill>
        <p:spPr>
          <a:xfrm>
            <a:off x="6586568" y="3950548"/>
            <a:ext cx="2228095" cy="1998732"/>
          </a:xfrm>
          <a:prstGeom prst="rect">
            <a:avLst/>
          </a:prstGeom>
          <a:effectLst>
            <a:outerShdw blurRad="152400" dist="38100" dir="2700000" sx="103000" sy="103000" algn="tl" rotWithShape="0">
              <a:prstClr val="black">
                <a:alpha val="40000"/>
              </a:prstClr>
            </a:outerShdw>
          </a:effectLst>
        </p:spPr>
      </p:pic>
    </p:spTree>
    <p:extLst>
      <p:ext uri="{BB962C8B-B14F-4D97-AF65-F5344CB8AC3E}">
        <p14:creationId xmlns:p14="http://schemas.microsoft.com/office/powerpoint/2010/main" val="3132756592"/>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smtClean="0"/>
              <a:t>3.3 – Exam Styled Questions – Paper 1</a:t>
            </a:r>
            <a:endParaRPr lang="en-GB" sz="3200" b="1" dirty="0" smtClean="0"/>
          </a:p>
        </p:txBody>
      </p:sp>
      <p:sp>
        <p:nvSpPr>
          <p:cNvPr id="8" name="Rectangle 7"/>
          <p:cNvSpPr/>
          <p:nvPr/>
        </p:nvSpPr>
        <p:spPr>
          <a:xfrm>
            <a:off x="323849" y="1196752"/>
            <a:ext cx="8496623" cy="5078313"/>
          </a:xfrm>
          <a:prstGeom prst="rect">
            <a:avLst/>
          </a:prstGeom>
        </p:spPr>
        <p:txBody>
          <a:bodyPr wrap="square">
            <a:spAutoFit/>
          </a:bodyPr>
          <a:lstStyle/>
          <a:p>
            <a:pPr marL="339725" indent="-339725">
              <a:spcAft>
                <a:spcPts val="600"/>
              </a:spcAft>
              <a:buClr>
                <a:srgbClr val="00B050"/>
              </a:buClr>
              <a:buFont typeface="+mj-lt"/>
              <a:buAutoNum type="arabicPeriod"/>
            </a:pPr>
            <a:r>
              <a:rPr lang="en-US" sz="2300" dirty="0" smtClean="0"/>
              <a:t>E&amp;E manufacture footballs. The footballs are sold in sports shops throughout the world. The </a:t>
            </a:r>
            <a:r>
              <a:rPr lang="en-US" sz="2300" dirty="0"/>
              <a:t>distribution channels </a:t>
            </a:r>
            <a:r>
              <a:rPr lang="en-US" sz="2300" dirty="0" smtClean="0"/>
              <a:t>E&amp;E uses are to sell its footballs direct to retailers in some countries and through an agent in other countries.</a:t>
            </a:r>
          </a:p>
          <a:p>
            <a:pPr marL="625475" indent="-342900">
              <a:spcAft>
                <a:spcPts val="600"/>
              </a:spcAft>
              <a:buClr>
                <a:srgbClr val="00B050"/>
              </a:buClr>
              <a:buFont typeface="+mj-lt"/>
              <a:buAutoNum type="alphaLcParenR"/>
            </a:pPr>
            <a:r>
              <a:rPr lang="en-US" sz="2300" dirty="0" smtClean="0"/>
              <a:t>What is meant by ‘distribution channel’?	[2]</a:t>
            </a:r>
          </a:p>
          <a:p>
            <a:pPr marL="625475" indent="-342900">
              <a:spcAft>
                <a:spcPts val="600"/>
              </a:spcAft>
              <a:buClr>
                <a:srgbClr val="00B050"/>
              </a:buClr>
              <a:buFont typeface="+mj-lt"/>
              <a:buAutoNum type="alphaLcParenR"/>
            </a:pPr>
            <a:r>
              <a:rPr lang="en-US" sz="2300" dirty="0" smtClean="0"/>
              <a:t>Identify </a:t>
            </a:r>
            <a:r>
              <a:rPr lang="en-US" sz="2300" b="1" dirty="0" smtClean="0"/>
              <a:t>two</a:t>
            </a:r>
            <a:r>
              <a:rPr lang="en-US" sz="2300" dirty="0" smtClean="0"/>
              <a:t> other examples of products which might be sold directly to retailers rather than using a wholesaler.</a:t>
            </a:r>
            <a:r>
              <a:rPr lang="en-US" sz="2300" dirty="0"/>
              <a:t> </a:t>
            </a:r>
            <a:r>
              <a:rPr lang="en-US" sz="2300" dirty="0" smtClean="0"/>
              <a:t>  [2]</a:t>
            </a:r>
          </a:p>
          <a:p>
            <a:pPr marL="625475" indent="-342900">
              <a:spcAft>
                <a:spcPts val="600"/>
              </a:spcAft>
              <a:buClr>
                <a:srgbClr val="00B050"/>
              </a:buClr>
              <a:buFont typeface="+mj-lt"/>
              <a:buAutoNum type="alphaLcParenR"/>
            </a:pPr>
            <a:r>
              <a:rPr lang="en-US" sz="2300" dirty="0" smtClean="0"/>
              <a:t>Identify and explain </a:t>
            </a:r>
            <a:r>
              <a:rPr lang="en-US" sz="2300" b="1" dirty="0" smtClean="0"/>
              <a:t>two</a:t>
            </a:r>
            <a:r>
              <a:rPr lang="en-US" sz="2300" dirty="0" smtClean="0"/>
              <a:t> reasons why ‘place’ is an important part of the marketing </a:t>
            </a:r>
            <a:r>
              <a:rPr lang="en-US" sz="2300" dirty="0"/>
              <a:t>mix for E&amp;E.</a:t>
            </a:r>
            <a:r>
              <a:rPr lang="en-US" sz="2300" dirty="0" smtClean="0"/>
              <a:t>	[4]</a:t>
            </a:r>
          </a:p>
          <a:p>
            <a:pPr marL="625475" indent="-342900">
              <a:spcAft>
                <a:spcPts val="600"/>
              </a:spcAft>
              <a:buClr>
                <a:srgbClr val="00B050"/>
              </a:buClr>
              <a:buFont typeface="+mj-lt"/>
              <a:buAutoNum type="alphaLcParenR"/>
            </a:pPr>
            <a:r>
              <a:rPr lang="en-US" sz="2300" dirty="0" smtClean="0"/>
              <a:t>Identify and explain </a:t>
            </a:r>
            <a:r>
              <a:rPr lang="en-US" sz="2300" b="1" dirty="0" smtClean="0"/>
              <a:t>two </a:t>
            </a:r>
            <a:r>
              <a:rPr lang="en-US" sz="2300" dirty="0"/>
              <a:t>benefits to </a:t>
            </a:r>
            <a:r>
              <a:rPr lang="en-US" sz="2300" dirty="0" smtClean="0"/>
              <a:t>E&amp;E of using an agent to distribute its products.	[6]</a:t>
            </a:r>
          </a:p>
          <a:p>
            <a:pPr marL="625475" indent="-342900">
              <a:spcAft>
                <a:spcPts val="600"/>
              </a:spcAft>
              <a:buClr>
                <a:srgbClr val="00B050"/>
              </a:buClr>
              <a:buFont typeface="+mj-lt"/>
              <a:buAutoNum type="alphaLcParenR"/>
            </a:pPr>
            <a:r>
              <a:rPr lang="en-US" sz="2300" dirty="0" smtClean="0"/>
              <a:t>Do you think E&amp;E would be better selling through a wholesaler? Justify your answer.	[6]</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197</a:t>
            </a:r>
            <a:endParaRPr lang="en-GB" sz="20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8388424" y="5805264"/>
            <a:ext cx="432048"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71036461"/>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smtClean="0"/>
              <a:t>3.3 – Exam Styled Questions – Paper 1</a:t>
            </a:r>
            <a:endParaRPr lang="en-GB" sz="3200" b="1" dirty="0" smtClean="0"/>
          </a:p>
        </p:txBody>
      </p:sp>
      <p:sp>
        <p:nvSpPr>
          <p:cNvPr id="8" name="Rectangle 7"/>
          <p:cNvSpPr/>
          <p:nvPr/>
        </p:nvSpPr>
        <p:spPr>
          <a:xfrm>
            <a:off x="323849" y="1196752"/>
            <a:ext cx="8496623" cy="5078313"/>
          </a:xfrm>
          <a:prstGeom prst="rect">
            <a:avLst/>
          </a:prstGeom>
        </p:spPr>
        <p:txBody>
          <a:bodyPr wrap="square">
            <a:spAutoFit/>
          </a:bodyPr>
          <a:lstStyle/>
          <a:p>
            <a:pPr marL="398463" indent="-398463">
              <a:spcAft>
                <a:spcPts val="600"/>
              </a:spcAft>
              <a:buClr>
                <a:srgbClr val="00B050"/>
              </a:buClr>
              <a:buFont typeface="+mj-lt"/>
              <a:buAutoNum type="arabicPeriod" startAt="2"/>
            </a:pPr>
            <a:r>
              <a:rPr lang="en-US" sz="2300" dirty="0" err="1" smtClean="0"/>
              <a:t>Greenor</a:t>
            </a:r>
            <a:r>
              <a:rPr lang="en-US" sz="2300" dirty="0" smtClean="0"/>
              <a:t> is a retailer chain selling children’s clothes in its many small shops. It buys most of its products from wholesalers. </a:t>
            </a:r>
            <a:r>
              <a:rPr lang="en-US" sz="2300" dirty="0" err="1" smtClean="0"/>
              <a:t>Ramy</a:t>
            </a:r>
            <a:r>
              <a:rPr lang="en-US" sz="2300" dirty="0" smtClean="0"/>
              <a:t>, the owner, says ‘I think we should start to sell on the Internet’.</a:t>
            </a:r>
          </a:p>
          <a:p>
            <a:pPr marL="625475" indent="-342900">
              <a:spcAft>
                <a:spcPts val="600"/>
              </a:spcAft>
              <a:buClr>
                <a:srgbClr val="00B050"/>
              </a:buClr>
              <a:buFont typeface="+mj-lt"/>
              <a:buAutoNum type="alphaLcParenR"/>
            </a:pPr>
            <a:r>
              <a:rPr lang="en-US" sz="2300" dirty="0" smtClean="0"/>
              <a:t>What is meant by a ‘Wholesaler’?	[2]</a:t>
            </a:r>
          </a:p>
          <a:p>
            <a:pPr marL="625475" indent="-342900">
              <a:spcAft>
                <a:spcPts val="600"/>
              </a:spcAft>
              <a:buClr>
                <a:srgbClr val="00B050"/>
              </a:buClr>
              <a:buFont typeface="+mj-lt"/>
              <a:buAutoNum type="alphaLcParenR"/>
            </a:pPr>
            <a:r>
              <a:rPr lang="en-US" sz="2300" dirty="0" smtClean="0"/>
              <a:t>Identify </a:t>
            </a:r>
            <a:r>
              <a:rPr lang="en-US" sz="2300" b="1" dirty="0" smtClean="0"/>
              <a:t>two</a:t>
            </a:r>
            <a:r>
              <a:rPr lang="en-US" sz="2300" dirty="0" smtClean="0"/>
              <a:t> </a:t>
            </a:r>
            <a:r>
              <a:rPr lang="en-US" sz="2300" dirty="0"/>
              <a:t>disadvantages to </a:t>
            </a:r>
            <a:r>
              <a:rPr lang="en-US" sz="2300" dirty="0" err="1" smtClean="0"/>
              <a:t>Greenor</a:t>
            </a:r>
            <a:r>
              <a:rPr lang="en-US" sz="2300" dirty="0" smtClean="0"/>
              <a:t> of using a wholesaler.   [2]</a:t>
            </a:r>
          </a:p>
          <a:p>
            <a:pPr marL="625475" indent="-342900">
              <a:spcAft>
                <a:spcPts val="600"/>
              </a:spcAft>
              <a:buClr>
                <a:srgbClr val="00B050"/>
              </a:buClr>
              <a:buFont typeface="+mj-lt"/>
              <a:buAutoNum type="alphaLcParenR"/>
            </a:pPr>
            <a:r>
              <a:rPr lang="en-US" sz="2300" dirty="0" smtClean="0"/>
              <a:t>Identify and explain </a:t>
            </a:r>
            <a:r>
              <a:rPr lang="en-US" sz="2300" b="1" dirty="0" smtClean="0"/>
              <a:t>two</a:t>
            </a:r>
            <a:r>
              <a:rPr lang="en-US" sz="2300" dirty="0" smtClean="0"/>
              <a:t> benefits to </a:t>
            </a:r>
            <a:r>
              <a:rPr lang="en-US" sz="2300" dirty="0" err="1" smtClean="0"/>
              <a:t>Ramy</a:t>
            </a:r>
            <a:r>
              <a:rPr lang="en-US" sz="2300" dirty="0" smtClean="0"/>
              <a:t> of selling though several small shops rather than one large one.	[4]</a:t>
            </a:r>
          </a:p>
          <a:p>
            <a:pPr marL="625475" indent="-342900">
              <a:spcAft>
                <a:spcPts val="600"/>
              </a:spcAft>
              <a:buClr>
                <a:srgbClr val="00B050"/>
              </a:buClr>
              <a:buFont typeface="+mj-lt"/>
              <a:buAutoNum type="alphaLcParenR"/>
            </a:pPr>
            <a:r>
              <a:rPr lang="en-US" sz="2300" dirty="0" smtClean="0"/>
              <a:t>Identify and explain </a:t>
            </a:r>
            <a:r>
              <a:rPr lang="en-US" sz="2300" b="1" dirty="0" smtClean="0"/>
              <a:t>two </a:t>
            </a:r>
            <a:r>
              <a:rPr lang="en-US" sz="2300" dirty="0" smtClean="0"/>
              <a:t>factors which affect which distribution channel </a:t>
            </a:r>
            <a:r>
              <a:rPr lang="en-US" sz="2300" dirty="0" err="1" smtClean="0"/>
              <a:t>Greenor</a:t>
            </a:r>
            <a:r>
              <a:rPr lang="en-US" sz="2300" dirty="0" smtClean="0"/>
              <a:t> should use.	[6]</a:t>
            </a:r>
          </a:p>
          <a:p>
            <a:pPr marL="625475" indent="-342900">
              <a:spcAft>
                <a:spcPts val="600"/>
              </a:spcAft>
              <a:buClr>
                <a:srgbClr val="00B050"/>
              </a:buClr>
              <a:buFont typeface="+mj-lt"/>
              <a:buAutoNum type="alphaLcParenR"/>
            </a:pPr>
            <a:r>
              <a:rPr lang="en-US" sz="2300" dirty="0" smtClean="0"/>
              <a:t>Do you think </a:t>
            </a:r>
            <a:r>
              <a:rPr lang="en-US" sz="2300" dirty="0" err="1" smtClean="0"/>
              <a:t>Ramy</a:t>
            </a:r>
            <a:r>
              <a:rPr lang="en-US" sz="2300" dirty="0" smtClean="0"/>
              <a:t> is right to want to sell on the Internet? Justify your answer.	[6]</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189</a:t>
            </a:r>
            <a:endParaRPr lang="en-GB" sz="20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8388424" y="5805264"/>
            <a:ext cx="432048"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02145571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The </a:t>
            </a:r>
            <a:r>
              <a:rPr lang="en-US" sz="3200" dirty="0" smtClean="0">
                <a:latin typeface="Arial" panose="020B0604020202020204" pitchFamily="34" charset="0"/>
                <a:cs typeface="Arial" panose="020B0604020202020204" pitchFamily="34" charset="0"/>
              </a:rPr>
              <a:t>Role of Product Decisions</a:t>
            </a:r>
            <a:endParaRPr lang="en-US" sz="3200" dirty="0">
              <a:latin typeface="Arial" panose="020B0604020202020204" pitchFamily="34" charset="0"/>
              <a:cs typeface="Arial" panose="020B0604020202020204" pitchFamily="34" charset="0"/>
            </a:endParaRPr>
          </a:p>
        </p:txBody>
      </p:sp>
      <p:graphicFrame>
        <p:nvGraphicFramePr>
          <p:cNvPr id="25" name="Table 24"/>
          <p:cNvGraphicFramePr>
            <a:graphicFrameLocks noGrp="1"/>
          </p:cNvGraphicFramePr>
          <p:nvPr>
            <p:extLst>
              <p:ext uri="{D42A27DB-BD31-4B8C-83A1-F6EECF244321}">
                <p14:modId xmlns:p14="http://schemas.microsoft.com/office/powerpoint/2010/main" val="3237024117"/>
              </p:ext>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696744" cy="5416868"/>
          </a:xfrm>
          <a:prstGeom prst="rect">
            <a:avLst/>
          </a:prstGeom>
        </p:spPr>
        <p:txBody>
          <a:bodyPr wrap="square">
            <a:spAutoFit/>
          </a:bodyPr>
          <a:lstStyle/>
          <a:p>
            <a:pPr>
              <a:buClr>
                <a:srgbClr val="00B050"/>
              </a:buClr>
            </a:pPr>
            <a:r>
              <a:rPr lang="en-US" sz="1730" b="1" dirty="0" smtClean="0">
                <a:latin typeface="Arial" panose="020B0604020202020204" pitchFamily="34" charset="0"/>
                <a:cs typeface="Arial" panose="020B0604020202020204" pitchFamily="34" charset="0"/>
              </a:rPr>
              <a:t>Types of product</a:t>
            </a:r>
          </a:p>
          <a:p>
            <a:pPr marL="342900" indent="-342900">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There are several types of product. Some products are sold to consumers and some can be sold to other businesses (i.e. other producers) In addition to goods, services are also sold to consumers and to other producers. Products are usually grouped into the following types.</a:t>
            </a:r>
          </a:p>
          <a:p>
            <a:pPr marL="633413" indent="-293688">
              <a:buClr>
                <a:srgbClr val="00B050"/>
              </a:buClr>
              <a:buFont typeface="Arial" panose="020B0604020202020204" pitchFamily="34" charset="0"/>
              <a:buChar char="•"/>
            </a:pPr>
            <a:r>
              <a:rPr lang="en-US" sz="1730" b="1" dirty="0" smtClean="0">
                <a:latin typeface="Arial" panose="020B0604020202020204" pitchFamily="34" charset="0"/>
                <a:cs typeface="Arial" panose="020B0604020202020204" pitchFamily="34" charset="0"/>
              </a:rPr>
              <a:t>Consumer goods </a:t>
            </a:r>
            <a:r>
              <a:rPr lang="en-US" sz="1730" dirty="0" smtClean="0">
                <a:latin typeface="Arial" panose="020B0604020202020204" pitchFamily="34" charset="0"/>
                <a:cs typeface="Arial" panose="020B0604020202020204" pitchFamily="34" charset="0"/>
              </a:rPr>
              <a:t>– these are goods that are consumed by people. They can be goods that do not last long, such as food or cleaning materials. Some goods last a relatively long time and give enjoyment over a long time, such as furniture and computers.</a:t>
            </a:r>
          </a:p>
          <a:p>
            <a:pPr marL="633413" indent="-293688">
              <a:buClr>
                <a:srgbClr val="00B050"/>
              </a:buClr>
              <a:buFont typeface="Arial" panose="020B0604020202020204" pitchFamily="34" charset="0"/>
              <a:buChar char="•"/>
            </a:pPr>
            <a:r>
              <a:rPr lang="en-US" sz="1730" b="1" dirty="0" smtClean="0">
                <a:latin typeface="Arial" panose="020B0604020202020204" pitchFamily="34" charset="0"/>
                <a:cs typeface="Arial" panose="020B0604020202020204" pitchFamily="34" charset="0"/>
              </a:rPr>
              <a:t>Consumer services </a:t>
            </a:r>
            <a:r>
              <a:rPr lang="en-US" sz="1730" dirty="0" smtClean="0">
                <a:latin typeface="Arial" panose="020B0604020202020204" pitchFamily="34" charset="0"/>
                <a:cs typeface="Arial" panose="020B0604020202020204" pitchFamily="34" charset="0"/>
              </a:rPr>
              <a:t>– These are services that are produced for people. Examples include repairing cars, hairdressing and education.</a:t>
            </a:r>
          </a:p>
          <a:p>
            <a:pPr marL="633413" indent="-293688">
              <a:buClr>
                <a:srgbClr val="00B050"/>
              </a:buClr>
              <a:buFont typeface="Arial" panose="020B0604020202020204" pitchFamily="34" charset="0"/>
              <a:buChar char="•"/>
            </a:pPr>
            <a:r>
              <a:rPr lang="en-US" sz="1730" b="1" dirty="0" smtClean="0">
                <a:latin typeface="Arial" panose="020B0604020202020204" pitchFamily="34" charset="0"/>
                <a:cs typeface="Arial" panose="020B0604020202020204" pitchFamily="34" charset="0"/>
              </a:rPr>
              <a:t>Producer goods </a:t>
            </a:r>
            <a:r>
              <a:rPr lang="en-US" sz="1730" dirty="0" smtClean="0">
                <a:latin typeface="Arial" panose="020B0604020202020204" pitchFamily="34" charset="0"/>
                <a:cs typeface="Arial" panose="020B0604020202020204" pitchFamily="34" charset="0"/>
              </a:rPr>
              <a:t>– These are goods that are produced for other businesses to use. They are bought to help with the production process, e.g. lorries, machinery and components.</a:t>
            </a:r>
          </a:p>
          <a:p>
            <a:pPr marL="633413" indent="-293688">
              <a:buClr>
                <a:srgbClr val="00B050"/>
              </a:buClr>
              <a:buFont typeface="Arial" panose="020B0604020202020204" pitchFamily="34" charset="0"/>
              <a:buChar char="•"/>
            </a:pPr>
            <a:r>
              <a:rPr lang="en-US" sz="1730" b="1" dirty="0" smtClean="0">
                <a:latin typeface="Arial" panose="020B0604020202020204" pitchFamily="34" charset="0"/>
                <a:cs typeface="Arial" panose="020B0604020202020204" pitchFamily="34" charset="0"/>
              </a:rPr>
              <a:t>Producer services </a:t>
            </a:r>
            <a:r>
              <a:rPr lang="en-US" sz="1730" dirty="0" smtClean="0">
                <a:latin typeface="Arial" panose="020B0604020202020204" pitchFamily="34" charset="0"/>
                <a:cs typeface="Arial" panose="020B0604020202020204" pitchFamily="34" charset="0"/>
              </a:rPr>
              <a:t>– These are services that are produced to help other businesses. Examples include accounting, insurance and advertising agencies.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157</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768619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The </a:t>
            </a:r>
            <a:r>
              <a:rPr lang="en-US" sz="3200" dirty="0" smtClean="0">
                <a:latin typeface="Arial" panose="020B0604020202020204" pitchFamily="34" charset="0"/>
                <a:cs typeface="Arial" panose="020B0604020202020204" pitchFamily="34" charset="0"/>
              </a:rPr>
              <a:t>Role of Product Decisions</a:t>
            </a:r>
            <a:endParaRPr lang="en-US" sz="3200" dirty="0">
              <a:latin typeface="Arial" panose="020B0604020202020204" pitchFamily="34" charset="0"/>
              <a:cs typeface="Arial" panose="020B0604020202020204" pitchFamily="34" charset="0"/>
            </a:endParaRPr>
          </a:p>
        </p:txBody>
      </p:sp>
      <p:sp>
        <p:nvSpPr>
          <p:cNvPr id="34" name="Rectangle 33"/>
          <p:cNvSpPr/>
          <p:nvPr/>
        </p:nvSpPr>
        <p:spPr>
          <a:xfrm>
            <a:off x="323527" y="1124744"/>
            <a:ext cx="8424935" cy="624786"/>
          </a:xfrm>
          <a:prstGeom prst="rect">
            <a:avLst/>
          </a:prstGeom>
        </p:spPr>
        <p:txBody>
          <a:bodyPr wrap="square">
            <a:spAutoFit/>
          </a:bodyPr>
          <a:lstStyle/>
          <a:p>
            <a:pPr>
              <a:buClr>
                <a:srgbClr val="00B050"/>
              </a:buClr>
            </a:pPr>
            <a:r>
              <a:rPr lang="en-US" sz="1730" b="1" dirty="0" smtClean="0">
                <a:solidFill>
                  <a:srgbClr val="FF0000"/>
                </a:solidFill>
                <a:latin typeface="Arial" panose="020B0604020202020204" pitchFamily="34" charset="0"/>
                <a:cs typeface="Arial" panose="020B0604020202020204" pitchFamily="34" charset="0"/>
              </a:rPr>
              <a:t>Activity 12.1</a:t>
            </a:r>
          </a:p>
          <a:p>
            <a:pPr marL="342900" indent="-342900">
              <a:buClr>
                <a:srgbClr val="00B050"/>
              </a:buClr>
              <a:buFont typeface="Wingdings 3" panose="05040102010807070707" pitchFamily="18" charset="2"/>
              <a:buChar char=""/>
            </a:pPr>
            <a:r>
              <a:rPr lang="en-US" sz="1730" dirty="0" smtClean="0">
                <a:solidFill>
                  <a:srgbClr val="FF0000"/>
                </a:solidFill>
                <a:latin typeface="Arial" panose="020B0604020202020204" pitchFamily="34" charset="0"/>
                <a:cs typeface="Arial" panose="020B0604020202020204" pitchFamily="34" charset="0"/>
              </a:rPr>
              <a:t>Copy this table and tick the correct box for each product.</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158</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359497166"/>
              </p:ext>
            </p:extLst>
          </p:nvPr>
        </p:nvGraphicFramePr>
        <p:xfrm>
          <a:off x="323528" y="1821538"/>
          <a:ext cx="8424935" cy="4206240"/>
        </p:xfrm>
        <a:graphic>
          <a:graphicData uri="http://schemas.openxmlformats.org/drawingml/2006/table">
            <a:tbl>
              <a:tblPr firstRow="1" bandRow="1">
                <a:tableStyleId>{5C22544A-7EE6-4342-B048-85BDC9FD1C3A}</a:tableStyleId>
              </a:tblPr>
              <a:tblGrid>
                <a:gridCol w="1800200"/>
                <a:gridCol w="1656184"/>
                <a:gridCol w="1800200"/>
                <a:gridCol w="1512168"/>
                <a:gridCol w="1656183"/>
              </a:tblGrid>
              <a:tr h="225199">
                <a:tc>
                  <a:txBody>
                    <a:bodyPr/>
                    <a:lstStyle/>
                    <a:p>
                      <a:r>
                        <a:rPr lang="en-US" sz="1400" dirty="0" smtClean="0">
                          <a:latin typeface="Arial" panose="020B0604020202020204" pitchFamily="34" charset="0"/>
                          <a:cs typeface="Arial" panose="020B0604020202020204" pitchFamily="34" charset="0"/>
                        </a:rPr>
                        <a:t>Product</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Consumer Good</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Consumer Service</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Producer Good</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Producer Service</a:t>
                      </a:r>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Tube of toothpaste</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Bottle-filling machine</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Bank accounts</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A pair of sports shoes</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A chocolate bar</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Doctor’s treatment of a patient</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Office cleaning</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Factory building</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Purchase of a hospital bed</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8327">
                <a:tc>
                  <a:txBody>
                    <a:bodyPr/>
                    <a:lstStyle/>
                    <a:p>
                      <a:r>
                        <a:rPr lang="en-US" sz="1400" dirty="0" smtClean="0">
                          <a:latin typeface="Arial" panose="020B0604020202020204" pitchFamily="34" charset="0"/>
                          <a:cs typeface="Arial" panose="020B0604020202020204" pitchFamily="34" charset="0"/>
                        </a:rPr>
                        <a:t>Television program</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bl>
          </a:graphicData>
        </a:graphic>
      </p:graphicFrame>
      <p:sp>
        <p:nvSpPr>
          <p:cNvPr id="3" name="TextBox 2">
            <a:hlinkClick r:id="rId3" action="ppaction://hlinkfile"/>
          </p:cNvPr>
          <p:cNvSpPr txBox="1"/>
          <p:nvPr/>
        </p:nvSpPr>
        <p:spPr>
          <a:xfrm>
            <a:off x="8388424" y="5971279"/>
            <a:ext cx="216024"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92452783"/>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The </a:t>
            </a:r>
            <a:r>
              <a:rPr lang="en-US" sz="3200" dirty="0" smtClean="0">
                <a:latin typeface="Arial" panose="020B0604020202020204" pitchFamily="34" charset="0"/>
                <a:cs typeface="Arial" panose="020B0604020202020204" pitchFamily="34" charset="0"/>
              </a:rPr>
              <a:t>Role of Product Decisions</a:t>
            </a:r>
            <a:endParaRPr lang="en-US" sz="3200" dirty="0">
              <a:latin typeface="Arial" panose="020B0604020202020204" pitchFamily="34" charset="0"/>
              <a:cs typeface="Arial" panose="020B0604020202020204" pitchFamily="34" charset="0"/>
            </a:endParaRPr>
          </a:p>
        </p:txBody>
      </p:sp>
      <p:graphicFrame>
        <p:nvGraphicFramePr>
          <p:cNvPr id="25" name="Table 24"/>
          <p:cNvGraphicFramePr>
            <a:graphicFrameLocks noGrp="1"/>
          </p:cNvGraphicFramePr>
          <p:nvPr>
            <p:extLst>
              <p:ext uri="{D42A27DB-BD31-4B8C-83A1-F6EECF244321}">
                <p14:modId xmlns:p14="http://schemas.microsoft.com/office/powerpoint/2010/main" val="3237024117"/>
              </p:ext>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696744"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Defining the type of product a business is producing is important when deciding how the product will be developed and marketed.</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Promotion of a producer sold good will be different to promotion if a consumer good.</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Producing the right product at the right price is an important part of the marketing mix.</a:t>
            </a:r>
          </a:p>
          <a:p>
            <a:pPr marL="515938" indent="-234950">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The product needs to satisfy consumer wants and needs. If it does not then it will not sell.</a:t>
            </a:r>
          </a:p>
          <a:p>
            <a:pPr marL="515938" indent="-234950">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The product also needs to be of the right quality so the price is what consumers are willing to pay.</a:t>
            </a:r>
          </a:p>
          <a:p>
            <a:pPr marL="515938" indent="-234950">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The costs of production must enable a price to be set that will produce a reasonable profit.</a:t>
            </a:r>
          </a:p>
          <a:p>
            <a:pPr marL="515938" indent="-234950">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Design of the product is obviously very important. Not only does the quality need to be appropriate for the brand image, (i.e. high price for high quality, cheaper price for lower quality) but  it also has to last a reasonable length of time. If the product is not reliable and breaks down, or breaks soon after it is purchased, then it will get a bad reputation and is unlikely to sell well. The product also needs to perform to a standard expected from it (e.g. soap powder for washing clothes should do so effectively).</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158</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7571480"/>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900" dirty="0" smtClean="0">
                <a:latin typeface="Arial" panose="020B0604020202020204" pitchFamily="34" charset="0"/>
                <a:cs typeface="Arial" panose="020B0604020202020204" pitchFamily="34" charset="0"/>
              </a:rPr>
              <a:t>3.3.1 </a:t>
            </a:r>
            <a:r>
              <a:rPr lang="en-GB" sz="2900" dirty="0">
                <a:latin typeface="Arial" panose="020B0604020202020204" pitchFamily="34" charset="0"/>
                <a:cs typeface="Arial" panose="020B0604020202020204" pitchFamily="34" charset="0"/>
              </a:rPr>
              <a:t>– </a:t>
            </a:r>
            <a:r>
              <a:rPr lang="en-US" sz="2900" dirty="0">
                <a:latin typeface="Arial" panose="020B0604020202020204" pitchFamily="34" charset="0"/>
                <a:cs typeface="Arial" panose="020B0604020202020204" pitchFamily="34" charset="0"/>
              </a:rPr>
              <a:t>What makes a product </a:t>
            </a:r>
            <a:r>
              <a:rPr lang="en-US" sz="2900" dirty="0" smtClean="0">
                <a:latin typeface="Arial" panose="020B0604020202020204" pitchFamily="34" charset="0"/>
                <a:cs typeface="Arial" panose="020B0604020202020204" pitchFamily="34" charset="0"/>
              </a:rPr>
              <a:t>successful?</a:t>
            </a:r>
            <a:endParaRPr lang="en-US" sz="2900" dirty="0">
              <a:latin typeface="Arial" panose="020B0604020202020204" pitchFamily="34" charset="0"/>
              <a:cs typeface="Arial" panose="020B0604020202020204" pitchFamily="34" charset="0"/>
            </a:endParaRPr>
          </a:p>
        </p:txBody>
      </p:sp>
      <p:sp>
        <p:nvSpPr>
          <p:cNvPr id="34" name="Rectangle 33"/>
          <p:cNvSpPr/>
          <p:nvPr/>
        </p:nvSpPr>
        <p:spPr>
          <a:xfrm>
            <a:off x="395536" y="4941168"/>
            <a:ext cx="8364677" cy="1661993"/>
          </a:xfrm>
          <a:prstGeom prst="rect">
            <a:avLst/>
          </a:prstGeom>
        </p:spPr>
        <p:txBody>
          <a:bodyPr wrap="square">
            <a:spAutoFit/>
          </a:bodyPr>
          <a:lstStyle/>
          <a:p>
            <a:pPr>
              <a:buClr>
                <a:srgbClr val="00B050"/>
              </a:buClr>
            </a:pPr>
            <a:r>
              <a:rPr lang="en-US" sz="1700" b="1" dirty="0" smtClean="0">
                <a:solidFill>
                  <a:srgbClr val="FF0000"/>
                </a:solidFill>
                <a:latin typeface="Arial" panose="020B0604020202020204" pitchFamily="34" charset="0"/>
                <a:cs typeface="Arial" panose="020B0604020202020204" pitchFamily="34" charset="0"/>
              </a:rPr>
              <a:t>Activity 12.2</a:t>
            </a:r>
            <a:endParaRPr lang="en-US" sz="1700" dirty="0" smtClean="0">
              <a:solidFill>
                <a:srgbClr val="FF0000"/>
              </a:solidFill>
              <a:latin typeface="Arial" panose="020B0604020202020204" pitchFamily="34" charset="0"/>
              <a:cs typeface="Arial" panose="020B0604020202020204" pitchFamily="34" charset="0"/>
            </a:endParaRPr>
          </a:p>
          <a:p>
            <a:pPr marL="34290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Choose 3 products that you have bought.</a:t>
            </a:r>
          </a:p>
          <a:p>
            <a:pPr marL="34290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Do you think they have been successful? Why?</a:t>
            </a:r>
          </a:p>
          <a:p>
            <a:pPr marL="34290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Try to analyse the success of each product using the criteria in the diagram above. Does it have a good design? Is it reliable? Is it very distinctive from other brands?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159</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3023294" y="2664828"/>
            <a:ext cx="3213032" cy="707886"/>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SECONDARY RESEARCH (DESK RESEARCH)</a:t>
            </a:r>
            <a:endParaRPr lang="en-GB" sz="2000" dirty="0"/>
          </a:p>
        </p:txBody>
      </p:sp>
      <p:sp>
        <p:nvSpPr>
          <p:cNvPr id="8" name="TextBox 7"/>
          <p:cNvSpPr txBox="1"/>
          <p:nvPr/>
        </p:nvSpPr>
        <p:spPr>
          <a:xfrm>
            <a:off x="3023294" y="1236752"/>
            <a:ext cx="3213032" cy="1077218"/>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Design – performance, reliability, quality should all be consistent with the product’s brand image</a:t>
            </a:r>
            <a:endParaRPr lang="en-GB" sz="1600" dirty="0"/>
          </a:p>
        </p:txBody>
      </p:sp>
      <p:cxnSp>
        <p:nvCxnSpPr>
          <p:cNvPr id="9" name="Straight Arrow Connector 8"/>
          <p:cNvCxnSpPr>
            <a:stCxn id="7" idx="0"/>
            <a:endCxn id="8" idx="2"/>
          </p:cNvCxnSpPr>
          <p:nvPr/>
        </p:nvCxnSpPr>
        <p:spPr>
          <a:xfrm flipV="1">
            <a:off x="4629810" y="2313970"/>
            <a:ext cx="0" cy="350858"/>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322038" y="1236752"/>
            <a:ext cx="2438175"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Capable of stimulating new wants from the consumer</a:t>
            </a:r>
            <a:endParaRPr lang="en-GB" sz="1600" dirty="0"/>
          </a:p>
        </p:txBody>
      </p:sp>
      <p:sp>
        <p:nvSpPr>
          <p:cNvPr id="13" name="TextBox 12"/>
          <p:cNvSpPr txBox="1"/>
          <p:nvPr/>
        </p:nvSpPr>
        <p:spPr>
          <a:xfrm>
            <a:off x="436403" y="1257767"/>
            <a:ext cx="2438175"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Satisfies existing needs and wants of consumers</a:t>
            </a:r>
            <a:endParaRPr lang="en-GB" sz="1600" dirty="0"/>
          </a:p>
        </p:txBody>
      </p:sp>
      <p:sp>
        <p:nvSpPr>
          <p:cNvPr id="14" name="TextBox 13"/>
          <p:cNvSpPr txBox="1"/>
          <p:nvPr/>
        </p:nvSpPr>
        <p:spPr>
          <a:xfrm>
            <a:off x="436403" y="3719397"/>
            <a:ext cx="2438175" cy="1077218"/>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Not too expensive to produce (relative to the price that could be charged)</a:t>
            </a:r>
            <a:endParaRPr lang="en-GB" sz="1600" dirty="0"/>
          </a:p>
        </p:txBody>
      </p:sp>
      <p:sp>
        <p:nvSpPr>
          <p:cNvPr id="15" name="TextBox 14"/>
          <p:cNvSpPr txBox="1"/>
          <p:nvPr/>
        </p:nvSpPr>
        <p:spPr>
          <a:xfrm>
            <a:off x="6322038" y="3719397"/>
            <a:ext cx="2438175"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Has something very distinctive that makes it appear different</a:t>
            </a:r>
            <a:endParaRPr lang="en-GB" sz="1600" dirty="0"/>
          </a:p>
        </p:txBody>
      </p:sp>
      <p:sp>
        <p:nvSpPr>
          <p:cNvPr id="16" name="TextBox 15"/>
          <p:cNvSpPr txBox="1"/>
          <p:nvPr/>
        </p:nvSpPr>
        <p:spPr>
          <a:xfrm>
            <a:off x="3023295" y="3719934"/>
            <a:ext cx="3213030" cy="1077218"/>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The first business to produce the new product or introduce new changes to the original product before its competitors</a:t>
            </a:r>
            <a:endParaRPr lang="en-GB" sz="1600" dirty="0"/>
          </a:p>
        </p:txBody>
      </p:sp>
      <p:cxnSp>
        <p:nvCxnSpPr>
          <p:cNvPr id="17" name="Straight Arrow Connector 16"/>
          <p:cNvCxnSpPr>
            <a:stCxn id="7" idx="1"/>
            <a:endCxn id="13" idx="2"/>
          </p:cNvCxnSpPr>
          <p:nvPr/>
        </p:nvCxnSpPr>
        <p:spPr>
          <a:xfrm flipH="1" flipV="1">
            <a:off x="1655491" y="2088764"/>
            <a:ext cx="1367803" cy="93000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7" idx="1"/>
            <a:endCxn id="14" idx="0"/>
          </p:cNvCxnSpPr>
          <p:nvPr/>
        </p:nvCxnSpPr>
        <p:spPr>
          <a:xfrm flipH="1">
            <a:off x="1655491" y="3018771"/>
            <a:ext cx="1367803" cy="70062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12" idx="2"/>
          </p:cNvCxnSpPr>
          <p:nvPr/>
        </p:nvCxnSpPr>
        <p:spPr>
          <a:xfrm flipV="1">
            <a:off x="6236326" y="2067749"/>
            <a:ext cx="1304800" cy="95102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7" idx="3"/>
            <a:endCxn id="15" idx="0"/>
          </p:cNvCxnSpPr>
          <p:nvPr/>
        </p:nvCxnSpPr>
        <p:spPr>
          <a:xfrm>
            <a:off x="6236326" y="3018771"/>
            <a:ext cx="1304800" cy="70062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7" idx="2"/>
            <a:endCxn id="16" idx="0"/>
          </p:cNvCxnSpPr>
          <p:nvPr/>
        </p:nvCxnSpPr>
        <p:spPr>
          <a:xfrm>
            <a:off x="4629810" y="3372714"/>
            <a:ext cx="0" cy="347220"/>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094548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p:cNvCxnSpPr>
            <a:stCxn id="18" idx="2"/>
            <a:endCxn id="73" idx="0"/>
          </p:cNvCxnSpPr>
          <p:nvPr/>
        </p:nvCxnSpPr>
        <p:spPr>
          <a:xfrm>
            <a:off x="1349451" y="2697887"/>
            <a:ext cx="0" cy="325313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3.3.1 </a:t>
            </a:r>
            <a:r>
              <a:rPr lang="en-GB" sz="3600" dirty="0">
                <a:latin typeface="Arial" panose="020B0604020202020204" pitchFamily="34" charset="0"/>
                <a:cs typeface="Arial" panose="020B0604020202020204" pitchFamily="34" charset="0"/>
              </a:rPr>
              <a:t>– </a:t>
            </a:r>
            <a:r>
              <a:rPr lang="en-US" sz="3600" dirty="0" smtClean="0">
                <a:latin typeface="Arial" panose="020B0604020202020204" pitchFamily="34" charset="0"/>
                <a:cs typeface="Arial" panose="020B0604020202020204" pitchFamily="34" charset="0"/>
              </a:rPr>
              <a:t>Product Development</a:t>
            </a:r>
            <a:endParaRPr lang="en-US" sz="3600" dirty="0">
              <a:latin typeface="Arial" panose="020B0604020202020204" pitchFamily="34" charset="0"/>
              <a:cs typeface="Arial" panose="020B0604020202020204" pitchFamily="34" charset="0"/>
            </a:endParaRPr>
          </a:p>
        </p:txBody>
      </p:sp>
      <p:sp>
        <p:nvSpPr>
          <p:cNvPr id="34" name="Rectangle 33"/>
          <p:cNvSpPr/>
          <p:nvPr/>
        </p:nvSpPr>
        <p:spPr>
          <a:xfrm>
            <a:off x="323527" y="1124744"/>
            <a:ext cx="8420859" cy="830997"/>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Large businesses are looking for new products all the time. Smaller businesses are also trying to stay competitive and therefor need to keep up with other companies. When developing a new product, most businesses go through the process outlines here.</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160</a:t>
            </a:r>
            <a:endParaRPr lang="en-GB" sz="2000" b="1" dirty="0">
              <a:latin typeface="Arial" panose="020B0604020202020204" pitchFamily="34" charset="0"/>
              <a:cs typeface="Arial" panose="020B0604020202020204" pitchFamily="34" charset="0"/>
            </a:endParaRPr>
          </a:p>
        </p:txBody>
      </p:sp>
      <p:sp>
        <p:nvSpPr>
          <p:cNvPr id="18" name="TextBox 17"/>
          <p:cNvSpPr txBox="1"/>
          <p:nvPr/>
        </p:nvSpPr>
        <p:spPr>
          <a:xfrm>
            <a:off x="359149" y="2420888"/>
            <a:ext cx="1980603" cy="276999"/>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1 – Generate ideas</a:t>
            </a:r>
            <a:endParaRPr lang="en-GB" sz="1200" dirty="0"/>
          </a:p>
        </p:txBody>
      </p:sp>
      <p:sp>
        <p:nvSpPr>
          <p:cNvPr id="19" name="TextBox 18"/>
          <p:cNvSpPr txBox="1"/>
          <p:nvPr/>
        </p:nvSpPr>
        <p:spPr>
          <a:xfrm>
            <a:off x="1763688" y="1956738"/>
            <a:ext cx="873018" cy="2616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100" b="1" dirty="0" smtClean="0"/>
              <a:t>Employees</a:t>
            </a:r>
            <a:endParaRPr lang="en-GB" sz="1100" dirty="0"/>
          </a:p>
        </p:txBody>
      </p:sp>
      <p:cxnSp>
        <p:nvCxnSpPr>
          <p:cNvPr id="21" name="Straight Arrow Connector 20"/>
          <p:cNvCxnSpPr>
            <a:stCxn id="18" idx="0"/>
            <a:endCxn id="19" idx="2"/>
          </p:cNvCxnSpPr>
          <p:nvPr/>
        </p:nvCxnSpPr>
        <p:spPr>
          <a:xfrm flipV="1">
            <a:off x="1349451" y="2218348"/>
            <a:ext cx="850746" cy="202540"/>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757835" y="1943254"/>
            <a:ext cx="2750269" cy="2616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100" b="1" dirty="0" smtClean="0"/>
              <a:t>Research and Development department</a:t>
            </a:r>
            <a:endParaRPr lang="en-GB" sz="1100" dirty="0"/>
          </a:p>
        </p:txBody>
      </p:sp>
      <p:sp>
        <p:nvSpPr>
          <p:cNvPr id="24" name="TextBox 23"/>
          <p:cNvSpPr txBox="1"/>
          <p:nvPr/>
        </p:nvSpPr>
        <p:spPr>
          <a:xfrm>
            <a:off x="5940152" y="1916832"/>
            <a:ext cx="1728192" cy="2616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100" b="1" dirty="0" smtClean="0"/>
              <a:t>Customer suggestions</a:t>
            </a:r>
            <a:endParaRPr lang="en-GB" sz="1100" dirty="0"/>
          </a:p>
        </p:txBody>
      </p:sp>
      <p:sp>
        <p:nvSpPr>
          <p:cNvPr id="25" name="TextBox 24"/>
          <p:cNvSpPr txBox="1"/>
          <p:nvPr/>
        </p:nvSpPr>
        <p:spPr>
          <a:xfrm>
            <a:off x="7803440" y="1916832"/>
            <a:ext cx="1017032" cy="43088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100" b="1" dirty="0" smtClean="0"/>
              <a:t>Competitors products</a:t>
            </a:r>
            <a:endParaRPr lang="en-GB" sz="1100" dirty="0"/>
          </a:p>
        </p:txBody>
      </p:sp>
      <p:sp>
        <p:nvSpPr>
          <p:cNvPr id="27" name="TextBox 26"/>
          <p:cNvSpPr txBox="1"/>
          <p:nvPr/>
        </p:nvSpPr>
        <p:spPr>
          <a:xfrm>
            <a:off x="323527" y="1941479"/>
            <a:ext cx="1315165" cy="2616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100" b="1" dirty="0" smtClean="0"/>
              <a:t>Sales Department</a:t>
            </a:r>
            <a:endParaRPr lang="en-GB" sz="1100" dirty="0"/>
          </a:p>
        </p:txBody>
      </p:sp>
      <p:cxnSp>
        <p:nvCxnSpPr>
          <p:cNvPr id="28" name="Straight Arrow Connector 27"/>
          <p:cNvCxnSpPr>
            <a:stCxn id="18" idx="3"/>
            <a:endCxn id="24" idx="1"/>
          </p:cNvCxnSpPr>
          <p:nvPr/>
        </p:nvCxnSpPr>
        <p:spPr>
          <a:xfrm flipV="1">
            <a:off x="2339752" y="2047637"/>
            <a:ext cx="3600400" cy="51175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8" idx="3"/>
            <a:endCxn id="25" idx="1"/>
          </p:cNvCxnSpPr>
          <p:nvPr/>
        </p:nvCxnSpPr>
        <p:spPr>
          <a:xfrm flipV="1">
            <a:off x="2339752" y="2132276"/>
            <a:ext cx="5463688" cy="42711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8" idx="3"/>
            <a:endCxn id="22" idx="2"/>
          </p:cNvCxnSpPr>
          <p:nvPr/>
        </p:nvCxnSpPr>
        <p:spPr>
          <a:xfrm flipV="1">
            <a:off x="2339752" y="2204864"/>
            <a:ext cx="1793218" cy="35452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8" idx="0"/>
            <a:endCxn id="27" idx="2"/>
          </p:cNvCxnSpPr>
          <p:nvPr/>
        </p:nvCxnSpPr>
        <p:spPr>
          <a:xfrm flipH="1" flipV="1">
            <a:off x="981110" y="2203089"/>
            <a:ext cx="368341" cy="217799"/>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59149" y="2887375"/>
            <a:ext cx="1980603" cy="461665"/>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2 – </a:t>
            </a:r>
            <a:r>
              <a:rPr lang="en-US" sz="1200" dirty="0" smtClean="0"/>
              <a:t>Select the best ideas for </a:t>
            </a:r>
            <a:r>
              <a:rPr lang="en-US" sz="1200" b="1" dirty="0" smtClean="0"/>
              <a:t>further research</a:t>
            </a:r>
            <a:endParaRPr lang="en-GB" sz="1200" dirty="0"/>
          </a:p>
        </p:txBody>
      </p:sp>
      <p:sp>
        <p:nvSpPr>
          <p:cNvPr id="45" name="TextBox 44"/>
          <p:cNvSpPr txBox="1"/>
          <p:nvPr/>
        </p:nvSpPr>
        <p:spPr>
          <a:xfrm>
            <a:off x="359149" y="3534107"/>
            <a:ext cx="1980603" cy="830997"/>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3 – Decide if the company will be able to sell enough</a:t>
            </a:r>
            <a:r>
              <a:rPr lang="en-US" sz="1200" dirty="0" smtClean="0"/>
              <a:t> for the product to be a success</a:t>
            </a:r>
            <a:endParaRPr lang="en-GB" sz="1200" dirty="0"/>
          </a:p>
        </p:txBody>
      </p:sp>
      <p:sp>
        <p:nvSpPr>
          <p:cNvPr id="46" name="TextBox 45"/>
          <p:cNvSpPr txBox="1"/>
          <p:nvPr/>
        </p:nvSpPr>
        <p:spPr>
          <a:xfrm>
            <a:off x="359149" y="4633391"/>
            <a:ext cx="1980603" cy="276999"/>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4 – Develop a prototype</a:t>
            </a:r>
            <a:endParaRPr lang="en-GB" sz="1200" dirty="0"/>
          </a:p>
        </p:txBody>
      </p:sp>
      <p:sp>
        <p:nvSpPr>
          <p:cNvPr id="72" name="TextBox 71"/>
          <p:cNvSpPr txBox="1"/>
          <p:nvPr/>
        </p:nvSpPr>
        <p:spPr>
          <a:xfrm>
            <a:off x="359149" y="5157192"/>
            <a:ext cx="1980603" cy="646331"/>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5 – </a:t>
            </a:r>
            <a:r>
              <a:rPr lang="en-US" sz="1200" dirty="0" smtClean="0"/>
              <a:t>Launch the product in one part of the country</a:t>
            </a:r>
            <a:r>
              <a:rPr lang="en-US" sz="1200" b="1" dirty="0" smtClean="0"/>
              <a:t> to test the market</a:t>
            </a:r>
            <a:endParaRPr lang="en-GB" sz="1200" dirty="0"/>
          </a:p>
        </p:txBody>
      </p:sp>
      <p:sp>
        <p:nvSpPr>
          <p:cNvPr id="73" name="TextBox 72"/>
          <p:cNvSpPr txBox="1"/>
          <p:nvPr/>
        </p:nvSpPr>
        <p:spPr>
          <a:xfrm>
            <a:off x="359149" y="5951021"/>
            <a:ext cx="1980603" cy="646331"/>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6 – </a:t>
            </a:r>
            <a:r>
              <a:rPr lang="en-US" sz="1200" dirty="0" smtClean="0"/>
              <a:t>Go to a </a:t>
            </a:r>
            <a:r>
              <a:rPr lang="en-US" sz="1200" b="1" dirty="0" smtClean="0"/>
              <a:t>full launch</a:t>
            </a:r>
            <a:r>
              <a:rPr lang="en-US" sz="1200" dirty="0" smtClean="0"/>
              <a:t> of the product to the whole market</a:t>
            </a:r>
            <a:endParaRPr lang="en-GB" sz="1200" dirty="0"/>
          </a:p>
        </p:txBody>
      </p:sp>
      <p:sp>
        <p:nvSpPr>
          <p:cNvPr id="3087" name="TextBox 3086"/>
          <p:cNvSpPr txBox="1"/>
          <p:nvPr/>
        </p:nvSpPr>
        <p:spPr>
          <a:xfrm>
            <a:off x="2613405" y="2762781"/>
            <a:ext cx="6183766" cy="692497"/>
          </a:xfrm>
          <a:prstGeom prst="rect">
            <a:avLst/>
          </a:prstGeom>
          <a:noFill/>
        </p:spPr>
        <p:txBody>
          <a:bodyPr wrap="square" rtlCol="0">
            <a:spAutoFit/>
          </a:bodyPr>
          <a:lstStyle/>
          <a:p>
            <a:r>
              <a:rPr lang="en-US" sz="1300" dirty="0" smtClean="0"/>
              <a:t>Need to decide which ideas to abandon and which to research further. Some products may be too expensive to manufacture, other products would probably not sell well.</a:t>
            </a:r>
            <a:endParaRPr lang="en-GB" sz="1300" dirty="0"/>
          </a:p>
        </p:txBody>
      </p:sp>
      <p:sp>
        <p:nvSpPr>
          <p:cNvPr id="108" name="TextBox 107"/>
          <p:cNvSpPr txBox="1"/>
          <p:nvPr/>
        </p:nvSpPr>
        <p:spPr>
          <a:xfrm>
            <a:off x="2636706" y="3501008"/>
            <a:ext cx="6183767" cy="892552"/>
          </a:xfrm>
          <a:prstGeom prst="rect">
            <a:avLst/>
          </a:prstGeom>
          <a:noFill/>
        </p:spPr>
        <p:txBody>
          <a:bodyPr wrap="square" rtlCol="0">
            <a:spAutoFit/>
          </a:bodyPr>
          <a:lstStyle/>
          <a:p>
            <a:r>
              <a:rPr lang="en-US" sz="1300" dirty="0" smtClean="0"/>
              <a:t>The Marketing Department now looks in detail at the remaining ideas &amp; assess how large sales might be &amp; the market share size. A break-even analysis is carried out to see how many sales are needed to cover costs, including development costs.</a:t>
            </a:r>
            <a:endParaRPr lang="en-GB" sz="1300" dirty="0"/>
          </a:p>
        </p:txBody>
      </p:sp>
      <p:sp>
        <p:nvSpPr>
          <p:cNvPr id="109" name="TextBox 108"/>
          <p:cNvSpPr txBox="1"/>
          <p:nvPr/>
        </p:nvSpPr>
        <p:spPr>
          <a:xfrm>
            <a:off x="2555776" y="4464695"/>
            <a:ext cx="6264695" cy="692497"/>
          </a:xfrm>
          <a:prstGeom prst="rect">
            <a:avLst/>
          </a:prstGeom>
          <a:noFill/>
        </p:spPr>
        <p:txBody>
          <a:bodyPr wrap="square" rtlCol="0">
            <a:spAutoFit/>
          </a:bodyPr>
          <a:lstStyle/>
          <a:p>
            <a:r>
              <a:rPr lang="en-US" sz="1300" dirty="0" smtClean="0"/>
              <a:t>A prototype allows the Operations department to see how a product could be manufactured and foresee any problems with the process. Many large companies use computer simulations for part of this process.</a:t>
            </a:r>
            <a:endParaRPr lang="en-GB" sz="1300" dirty="0"/>
          </a:p>
        </p:txBody>
      </p:sp>
      <p:sp>
        <p:nvSpPr>
          <p:cNvPr id="110" name="TextBox 109"/>
          <p:cNvSpPr txBox="1"/>
          <p:nvPr/>
        </p:nvSpPr>
        <p:spPr>
          <a:xfrm>
            <a:off x="2555776" y="5157192"/>
            <a:ext cx="6264695" cy="892552"/>
          </a:xfrm>
          <a:prstGeom prst="rect">
            <a:avLst/>
          </a:prstGeom>
          <a:noFill/>
        </p:spPr>
        <p:txBody>
          <a:bodyPr wrap="square" rtlCol="0">
            <a:spAutoFit/>
          </a:bodyPr>
          <a:lstStyle/>
          <a:p>
            <a:r>
              <a:rPr lang="en-US" sz="1300" dirty="0" smtClean="0"/>
              <a:t>The product is launched onto one small part of the market, allowing the company to see how the product sells without committing large amount of money for a national launch. If it does sell well, is can be altered or scrapped without too much harm to the company.</a:t>
            </a:r>
            <a:endParaRPr lang="en-GB" sz="1300" dirty="0"/>
          </a:p>
        </p:txBody>
      </p:sp>
      <p:sp>
        <p:nvSpPr>
          <p:cNvPr id="111" name="TextBox 110"/>
          <p:cNvSpPr txBox="1"/>
          <p:nvPr/>
        </p:nvSpPr>
        <p:spPr>
          <a:xfrm>
            <a:off x="2555777" y="6088940"/>
            <a:ext cx="6264694" cy="492443"/>
          </a:xfrm>
          <a:prstGeom prst="rect">
            <a:avLst/>
          </a:prstGeom>
          <a:noFill/>
        </p:spPr>
        <p:txBody>
          <a:bodyPr wrap="square" rtlCol="0">
            <a:spAutoFit/>
          </a:bodyPr>
          <a:lstStyle/>
          <a:p>
            <a:r>
              <a:rPr lang="en-US" sz="1300" dirty="0" smtClean="0"/>
              <a:t>The product is launched onto the main market, probably the national market to begin with, then perhaps the export market.</a:t>
            </a:r>
            <a:endParaRPr lang="en-GB" sz="1300" dirty="0"/>
          </a:p>
        </p:txBody>
      </p:sp>
    </p:spTree>
    <p:extLst>
      <p:ext uri="{BB962C8B-B14F-4D97-AF65-F5344CB8AC3E}">
        <p14:creationId xmlns:p14="http://schemas.microsoft.com/office/powerpoint/2010/main" val="57638240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200" dirty="0" smtClean="0">
                <a:latin typeface="Arial" panose="020B0604020202020204" pitchFamily="34" charset="0"/>
                <a:cs typeface="Arial" panose="020B0604020202020204" pitchFamily="34" charset="0"/>
              </a:rPr>
              <a:t>3.3.1 </a:t>
            </a:r>
            <a:r>
              <a:rPr lang="en-GB"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Costs and Benefits of Developing New Products</a:t>
            </a:r>
            <a:endParaRPr lang="en-US" sz="2200" dirty="0">
              <a:latin typeface="Arial" panose="020B0604020202020204" pitchFamily="34" charset="0"/>
              <a:cs typeface="Arial" panose="020B0604020202020204" pitchFamily="34" charset="0"/>
            </a:endParaRPr>
          </a:p>
        </p:txBody>
      </p:sp>
      <p:sp>
        <p:nvSpPr>
          <p:cNvPr id="34" name="Rectangle 33"/>
          <p:cNvSpPr/>
          <p:nvPr/>
        </p:nvSpPr>
        <p:spPr>
          <a:xfrm>
            <a:off x="323528" y="1124744"/>
            <a:ext cx="8496944" cy="5509200"/>
          </a:xfrm>
          <a:prstGeom prst="rect">
            <a:avLst/>
          </a:prstGeom>
        </p:spPr>
        <p:txBody>
          <a:bodyPr wrap="square">
            <a:spAutoFit/>
          </a:bodyPr>
          <a:lstStyle/>
          <a:p>
            <a:pPr>
              <a:buClr>
                <a:srgbClr val="00B050"/>
              </a:buClr>
            </a:pPr>
            <a:r>
              <a:rPr lang="en-US" sz="1760" b="1" dirty="0" smtClean="0">
                <a:solidFill>
                  <a:srgbClr val="FF0000"/>
                </a:solidFill>
                <a:latin typeface="Arial" panose="020B0604020202020204" pitchFamily="34" charset="0"/>
                <a:cs typeface="Arial" panose="020B0604020202020204" pitchFamily="34" charset="0"/>
              </a:rPr>
              <a:t>Activity 12.3</a:t>
            </a:r>
          </a:p>
          <a:p>
            <a:pPr marL="342900" indent="-342900">
              <a:buClr>
                <a:srgbClr val="00B050"/>
              </a:buClr>
              <a:buFont typeface="Wingdings 3" panose="05040102010807070707" pitchFamily="18" charset="2"/>
              <a:buChar char=""/>
            </a:pPr>
            <a:r>
              <a:rPr lang="en-US" sz="1760" dirty="0" smtClean="0">
                <a:solidFill>
                  <a:srgbClr val="FF0000"/>
                </a:solidFill>
                <a:latin typeface="Arial" panose="020B0604020202020204" pitchFamily="34" charset="0"/>
                <a:cs typeface="Arial" panose="020B0604020202020204" pitchFamily="34" charset="0"/>
              </a:rPr>
              <a:t>You work for a company which manufactures ice cream. You have been given the task of designing a new ice cream on a stick (a lolly) suitable for small children.</a:t>
            </a:r>
          </a:p>
          <a:p>
            <a:pPr marL="342900" indent="-342900">
              <a:buClr>
                <a:srgbClr val="00B050"/>
              </a:buClr>
              <a:buFont typeface="Wingdings 3" panose="05040102010807070707" pitchFamily="18" charset="2"/>
              <a:buChar char=""/>
            </a:pPr>
            <a:r>
              <a:rPr lang="en-US" sz="1760" dirty="0" smtClean="0">
                <a:solidFill>
                  <a:srgbClr val="FF0000"/>
                </a:solidFill>
                <a:latin typeface="Arial" panose="020B0604020202020204" pitchFamily="34" charset="0"/>
                <a:cs typeface="Arial" panose="020B0604020202020204" pitchFamily="34" charset="0"/>
              </a:rPr>
              <a:t>Describe in detail how you would do this.</a:t>
            </a:r>
          </a:p>
          <a:p>
            <a:pPr>
              <a:buClr>
                <a:srgbClr val="00B050"/>
              </a:buClr>
            </a:pPr>
            <a:r>
              <a:rPr lang="en-US" sz="1760" b="1" dirty="0" smtClean="0">
                <a:latin typeface="Arial" panose="020B0604020202020204" pitchFamily="34" charset="0"/>
                <a:cs typeface="Arial" panose="020B0604020202020204" pitchFamily="34" charset="0"/>
              </a:rPr>
              <a:t>The costs and benefits of developing new products</a:t>
            </a:r>
          </a:p>
          <a:p>
            <a:pPr marL="342900" indent="-342900">
              <a:buClr>
                <a:srgbClr val="00B050"/>
              </a:buClr>
              <a:buFont typeface="Wingdings 3" panose="05040102010807070707" pitchFamily="18" charset="2"/>
              <a:buChar char=""/>
            </a:pPr>
            <a:r>
              <a:rPr lang="en-US" sz="1760" dirty="0" smtClean="0">
                <a:latin typeface="Arial" panose="020B0604020202020204" pitchFamily="34" charset="0"/>
                <a:cs typeface="Arial" panose="020B0604020202020204" pitchFamily="34" charset="0"/>
              </a:rPr>
              <a:t>There are various benefits for the business when developing new products. These are as follows:</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USP (Unique Selling Point) will mean the business will be first into the market with the new product.</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Diversification for the business, therefore giving it a broader range of products to sell</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It allows the business to expand into new markets.</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It may allow the business to expand into existing markets.</a:t>
            </a:r>
          </a:p>
          <a:p>
            <a:pPr marL="285750" indent="-285750">
              <a:buClr>
                <a:srgbClr val="00B050"/>
              </a:buClr>
              <a:buFont typeface="Wingdings 3" panose="05040102010807070707" pitchFamily="18" charset="2"/>
              <a:buChar char=""/>
            </a:pPr>
            <a:r>
              <a:rPr lang="en-US" sz="1760" dirty="0" smtClean="0">
                <a:latin typeface="Arial" panose="020B0604020202020204" pitchFamily="34" charset="0"/>
                <a:cs typeface="Arial" panose="020B0604020202020204" pitchFamily="34" charset="0"/>
              </a:rPr>
              <a:t>However, there are also costs for the business when developing new products. These are as follows:</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The cost of carrying out market research and analyzing the findings.</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The cost of producing trial products including the cost of wasted materials</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Lack of sales if the target market is wrong</a:t>
            </a:r>
          </a:p>
          <a:p>
            <a:pPr marL="515938"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Loss of company image if the new product fails to meet customer needs.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160</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961396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The Importance of Brand Image</a:t>
            </a:r>
            <a:endParaRPr lang="en-US" sz="3200" dirty="0">
              <a:latin typeface="Arial" panose="020B0604020202020204" pitchFamily="34" charset="0"/>
              <a:cs typeface="Arial" panose="020B0604020202020204" pitchFamily="34" charset="0"/>
            </a:endParaRPr>
          </a:p>
        </p:txBody>
      </p:sp>
      <p:sp>
        <p:nvSpPr>
          <p:cNvPr id="34" name="Rectangle 33"/>
          <p:cNvSpPr/>
          <p:nvPr/>
        </p:nvSpPr>
        <p:spPr>
          <a:xfrm>
            <a:off x="323528" y="1124744"/>
            <a:ext cx="8496944" cy="5078313"/>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Selling the product directly to the customer makes it easy to inform the customer of the product’s qualities and good points. The salesperson can persuade the customer to buy the product. If a small business produced handmade jewellery and sold it on a street stall, it could be explained to customers how the jewellery was made and why it was a good product to buy.</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Today the manufacturer of most products do not sell them directly to the customer – they are sold to other businesses or retailers, who sell them on to the customer. This means that the products </a:t>
            </a:r>
            <a:r>
              <a:rPr lang="en-US" dirty="0">
                <a:latin typeface="Arial" panose="020B0604020202020204" pitchFamily="34" charset="0"/>
                <a:cs typeface="Arial" panose="020B0604020202020204" pitchFamily="34" charset="0"/>
              </a:rPr>
              <a:t>u</a:t>
            </a:r>
            <a:r>
              <a:rPr lang="en-US" dirty="0" smtClean="0">
                <a:latin typeface="Arial" panose="020B0604020202020204" pitchFamily="34" charset="0"/>
                <a:cs typeface="Arial" panose="020B0604020202020204" pitchFamily="34" charset="0"/>
              </a:rPr>
              <a:t>nique features and the reasons for buying it must be conveyed in a different way. This is done by creating a brand for the product. It will have a unique name, a </a:t>
            </a:r>
            <a:r>
              <a:rPr lang="en-US" b="1" dirty="0" smtClean="0">
                <a:solidFill>
                  <a:srgbClr val="FF0000"/>
                </a:solidFill>
                <a:latin typeface="Arial" panose="020B0604020202020204" pitchFamily="34" charset="0"/>
                <a:cs typeface="Arial" panose="020B0604020202020204" pitchFamily="34" charset="0"/>
              </a:rPr>
              <a:t>brand name</a:t>
            </a:r>
            <a:r>
              <a:rPr lang="en-US" dirty="0" smtClean="0">
                <a:latin typeface="Arial" panose="020B0604020202020204" pitchFamily="34" charset="0"/>
                <a:cs typeface="Arial" panose="020B0604020202020204" pitchFamily="34" charset="0"/>
              </a:rPr>
              <a:t>, and advertising will need to make consumers aware of the qualities of the product to try and persuade them to buy it. Branded products are normally sold as being of higher quality than unbranded products. It is the assurance of a standard quality that makes consumers confident in buying branded products.</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Businesses use brands for their products to encourage consumers to keep buying their products and not those if their competitors. Consumers may have </a:t>
            </a:r>
            <a:r>
              <a:rPr lang="en-US" b="1" dirty="0" smtClean="0">
                <a:solidFill>
                  <a:srgbClr val="FF0000"/>
                </a:solidFill>
                <a:latin typeface="Arial" panose="020B0604020202020204" pitchFamily="34" charset="0"/>
                <a:cs typeface="Arial" panose="020B0604020202020204" pitchFamily="34" charset="0"/>
              </a:rPr>
              <a:t>brand loyalty</a:t>
            </a:r>
            <a:r>
              <a:rPr lang="en-US" dirty="0" smtClean="0">
                <a:latin typeface="Arial" panose="020B0604020202020204" pitchFamily="34" charset="0"/>
                <a:cs typeface="Arial" panose="020B0604020202020204" pitchFamily="34" charset="0"/>
              </a:rPr>
              <a:t>, which means they will keep buying the same brand of a product instead of tying other similar products (opportunity cost).</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161</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810757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The Importance of Brand Image</a:t>
            </a:r>
            <a:endParaRPr lang="en-US" sz="3200" dirty="0">
              <a:latin typeface="Arial" panose="020B0604020202020204" pitchFamily="34" charset="0"/>
              <a:cs typeface="Arial" panose="020B0604020202020204" pitchFamily="34" charset="0"/>
            </a:endParaRPr>
          </a:p>
        </p:txBody>
      </p:sp>
      <p:sp>
        <p:nvSpPr>
          <p:cNvPr id="34" name="Rectangle 33"/>
          <p:cNvSpPr/>
          <p:nvPr/>
        </p:nvSpPr>
        <p:spPr>
          <a:xfrm>
            <a:off x="323528" y="1124744"/>
            <a:ext cx="6264695" cy="453970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b="1" dirty="0" smtClean="0">
                <a:latin typeface="Arial" panose="020B0604020202020204" pitchFamily="34" charset="0"/>
                <a:cs typeface="Arial" panose="020B0604020202020204" pitchFamily="34" charset="0"/>
              </a:rPr>
              <a:t>Brand Image</a:t>
            </a:r>
            <a:r>
              <a:rPr lang="en-US" sz="1700" dirty="0" smtClean="0">
                <a:latin typeface="Arial" panose="020B0604020202020204" pitchFamily="34" charset="0"/>
                <a:cs typeface="Arial" panose="020B0604020202020204" pitchFamily="34" charset="0"/>
              </a:rPr>
              <a:t> is important. The brand is more than just an assurance of guaranteed quality, it will have a whole image which surrounds it and will be reinforced by advertising. Coca-Cola, for example, is sold throughout the world and has an image of being a superior quality cola drink which tastes better than its rivals’ drinks. Advertising shows people having fun when they drink it and emphasizes that it is a fashionable drink for young people.</a:t>
            </a:r>
          </a:p>
          <a:p>
            <a:pPr>
              <a:buClr>
                <a:srgbClr val="00B050"/>
              </a:buClr>
            </a:pPr>
            <a:r>
              <a:rPr lang="en-US" sz="1700" b="1" dirty="0" smtClean="0">
                <a:latin typeface="Arial" panose="020B0604020202020204" pitchFamily="34" charset="0"/>
                <a:cs typeface="Arial" panose="020B0604020202020204" pitchFamily="34" charset="0"/>
              </a:rPr>
              <a:t>Case Study Example</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Nestlé manufactures chocolate bars. One of their bestselling bars is Milkybar which appeals to younger children. On the front of the packaging there is a picture of a smiling cowboy – called the Milkybar Kid. The advertising will be on television and the adverts will feature the Milkybar Kid – he will be a friendly, likeable character. The image of the chocolate bar will be embodied in the Milkybar Kid as he has been created to appeal to younger children.</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161</a:t>
            </a:r>
            <a:endParaRPr lang="en-GB" sz="2000" b="1" dirty="0">
              <a:latin typeface="Arial" panose="020B0604020202020204" pitchFamily="34" charset="0"/>
              <a:cs typeface="Arial" panose="020B0604020202020204" pitchFamily="34" charset="0"/>
            </a:endParaRPr>
          </a:p>
        </p:txBody>
      </p:sp>
      <p:sp>
        <p:nvSpPr>
          <p:cNvPr id="2" name="TextBox 1"/>
          <p:cNvSpPr txBox="1"/>
          <p:nvPr/>
        </p:nvSpPr>
        <p:spPr>
          <a:xfrm>
            <a:off x="323528" y="5720189"/>
            <a:ext cx="6120680" cy="877163"/>
          </a:xfrm>
          <a:prstGeom prst="rect">
            <a:avLst/>
          </a:prstGeom>
          <a:solidFill>
            <a:schemeClr val="tx2">
              <a:lumMod val="40000"/>
              <a:lumOff val="60000"/>
            </a:schemeClr>
          </a:solidFill>
          <a:ln w="38100">
            <a:solidFill>
              <a:srgbClr val="B21212"/>
            </a:solidFill>
          </a:ln>
        </p:spPr>
        <p:txBody>
          <a:bodyPr wrap="square" rtlCol="0">
            <a:spAutoFit/>
          </a:bodyPr>
          <a:lstStyle/>
          <a:p>
            <a:r>
              <a:rPr lang="en-US" sz="1700" b="1" dirty="0" smtClean="0"/>
              <a:t>Tips for Success - </a:t>
            </a:r>
            <a:r>
              <a:rPr lang="en-US" sz="1700" dirty="0" smtClean="0"/>
              <a:t>Make sure you can choose suitable packaging for different products to ensure the correct appeal for the brand image / target market.</a:t>
            </a:r>
            <a:endParaRPr lang="en-GB" sz="1700" dirty="0"/>
          </a:p>
        </p:txBody>
      </p:sp>
      <p:pic>
        <p:nvPicPr>
          <p:cNvPr id="1030" name="Picture 6" descr="http://www.chocolatebuttons.co.uk/media/catalog/product/cache/1/image/498451278c9da98db5007368450e75b6/n/e/nestle-milky-bar-selection-pack.jpg"/>
          <p:cNvPicPr>
            <a:picLocks noChangeAspect="1" noChangeArrowheads="1"/>
          </p:cNvPicPr>
          <p:nvPr/>
        </p:nvPicPr>
        <p:blipFill rotWithShape="1">
          <a:blip r:embed="rId7">
            <a:extLst>
              <a:ext uri="{28A0092B-C50C-407E-A947-70E740481C1C}">
                <a14:useLocalDpi xmlns:a14="http://schemas.microsoft.com/office/drawing/2010/main" val="0"/>
              </a:ext>
            </a:extLst>
          </a:blip>
          <a:srcRect l="10278" t="2065" r="10144" b="1168"/>
          <a:stretch/>
        </p:blipFill>
        <p:spPr bwMode="auto">
          <a:xfrm rot="19696738">
            <a:off x="6435534" y="2614348"/>
            <a:ext cx="2552894" cy="204231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http://www.yousaytomato.biz/content/175755/milky_bar.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88224" y="4149080"/>
            <a:ext cx="2217100" cy="634969"/>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Coca Cola Christmas 2015 Commercia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588224" y="1152949"/>
            <a:ext cx="2217099" cy="1246144"/>
          </a:xfrm>
          <a:prstGeom prst="rect">
            <a:avLst/>
          </a:prstGeom>
          <a:noFill/>
          <a:effectLst>
            <a:outerShdw blurRad="152400" dist="38100" dir="2700000" sx="103000" sy="103000" algn="tl" rotWithShape="0">
              <a:prstClr val="black">
                <a:alpha val="40000"/>
              </a:prstClr>
            </a:outerShdw>
          </a:effectLst>
        </p:spPr>
      </p:pic>
      <p:sp>
        <p:nvSpPr>
          <p:cNvPr id="4" name="TextBox 3">
            <a:hlinkClick r:id="rId10" action="ppaction://hlinkfile"/>
          </p:cNvPr>
          <p:cNvSpPr txBox="1"/>
          <p:nvPr/>
        </p:nvSpPr>
        <p:spPr>
          <a:xfrm>
            <a:off x="7020272" y="2456327"/>
            <a:ext cx="1249060" cy="369332"/>
          </a:xfrm>
          <a:prstGeom prst="rect">
            <a:avLst/>
          </a:prstGeom>
          <a:noFill/>
        </p:spPr>
        <p:txBody>
          <a:bodyPr wrap="none" rtlCol="0">
            <a:spAutoFit/>
          </a:bodyPr>
          <a:lstStyle/>
          <a:p>
            <a:r>
              <a:rPr lang="en-US" dirty="0" smtClean="0"/>
              <a:t>Click Here</a:t>
            </a:r>
            <a:endParaRPr lang="en-GB" dirty="0"/>
          </a:p>
        </p:txBody>
      </p:sp>
      <p:pic>
        <p:nvPicPr>
          <p:cNvPr id="5" name="Milkybar Kid commercial 2011">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6588223" y="4912382"/>
            <a:ext cx="2217099" cy="1246144"/>
          </a:xfrm>
          <a:prstGeom prst="rect">
            <a:avLst/>
          </a:prstGeom>
          <a:noFill/>
          <a:effectLst>
            <a:outerShdw blurRad="152400" dist="38100" dir="2700000" sx="103000" sy="103000" algn="tl" rotWithShape="0">
              <a:prstClr val="black">
                <a:alpha val="40000"/>
              </a:prstClr>
            </a:outerShdw>
          </a:effectLst>
        </p:spPr>
      </p:pic>
      <p:sp>
        <p:nvSpPr>
          <p:cNvPr id="12" name="TextBox 11">
            <a:hlinkClick r:id="rId12" action="ppaction://hlinkfile"/>
          </p:cNvPr>
          <p:cNvSpPr txBox="1"/>
          <p:nvPr/>
        </p:nvSpPr>
        <p:spPr>
          <a:xfrm>
            <a:off x="7087451" y="6240941"/>
            <a:ext cx="1249060" cy="369332"/>
          </a:xfrm>
          <a:prstGeom prst="rect">
            <a:avLst/>
          </a:prstGeom>
          <a:noFill/>
        </p:spPr>
        <p:txBody>
          <a:bodyPr wrap="none" rtlCol="0">
            <a:spAutoFit/>
          </a:bodyPr>
          <a:lstStyle/>
          <a:p>
            <a:r>
              <a:rPr lang="en-US" dirty="0" smtClean="0"/>
              <a:t>Click Here</a:t>
            </a:r>
            <a:endParaRPr lang="en-GB" dirty="0"/>
          </a:p>
        </p:txBody>
      </p:sp>
    </p:spTree>
    <p:extLst>
      <p:ext uri="{BB962C8B-B14F-4D97-AF65-F5344CB8AC3E}">
        <p14:creationId xmlns:p14="http://schemas.microsoft.com/office/powerpoint/2010/main" val="73548183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3900" b="1" dirty="0" smtClean="0"/>
              <a:t>How to Answer a Paper 2 Question</a:t>
            </a:r>
          </a:p>
        </p:txBody>
      </p:sp>
      <p:sp>
        <p:nvSpPr>
          <p:cNvPr id="2" name="Rectangle 1"/>
          <p:cNvSpPr/>
          <p:nvPr/>
        </p:nvSpPr>
        <p:spPr>
          <a:xfrm>
            <a:off x="323528" y="1556792"/>
            <a:ext cx="8496944" cy="5004447"/>
          </a:xfrm>
          <a:prstGeom prst="rect">
            <a:avLst/>
          </a:prstGeom>
        </p:spPr>
        <p:txBody>
          <a:bodyPr wrap="square">
            <a:spAutoFit/>
          </a:bodyPr>
          <a:lstStyle/>
          <a:p>
            <a:r>
              <a:rPr lang="en-US" sz="1680" b="1" dirty="0" smtClean="0"/>
              <a:t>In relation to </a:t>
            </a:r>
            <a:r>
              <a:rPr lang="en-US" sz="1680" dirty="0" smtClean="0">
                <a:solidFill>
                  <a:srgbClr val="FF0000"/>
                </a:solidFill>
              </a:rPr>
              <a:t>XXXX, the YYYY (DEFINITION)</a:t>
            </a:r>
            <a:r>
              <a:rPr lang="en-US" sz="1680" dirty="0" smtClean="0"/>
              <a:t> </a:t>
            </a:r>
            <a:r>
              <a:rPr lang="en-US" sz="1680" dirty="0" smtClean="0">
                <a:solidFill>
                  <a:srgbClr val="0070C0"/>
                </a:solidFill>
              </a:rPr>
              <a:t>is relevant (APPLICATION) to the business by</a:t>
            </a:r>
            <a:r>
              <a:rPr lang="en-US" sz="1680" dirty="0" smtClean="0"/>
              <a:t>… </a:t>
            </a:r>
          </a:p>
          <a:p>
            <a:r>
              <a:rPr lang="en-US" sz="1680" b="1" dirty="0" smtClean="0"/>
              <a:t>This means that</a:t>
            </a:r>
            <a:r>
              <a:rPr lang="en-US" sz="1680" dirty="0" smtClean="0"/>
              <a:t> … </a:t>
            </a:r>
            <a:r>
              <a:rPr lang="en-US" sz="1680" dirty="0" smtClean="0">
                <a:solidFill>
                  <a:srgbClr val="FF0000"/>
                </a:solidFill>
              </a:rPr>
              <a:t>(ANALYSIS)</a:t>
            </a:r>
          </a:p>
          <a:p>
            <a:r>
              <a:rPr lang="en-US" sz="1680" b="1" dirty="0" smtClean="0"/>
              <a:t>Therefor</a:t>
            </a:r>
            <a:r>
              <a:rPr lang="en-US" sz="1680" dirty="0" smtClean="0"/>
              <a:t> …. (BALANCE FOR ANALYSIS)</a:t>
            </a:r>
          </a:p>
          <a:p>
            <a:r>
              <a:rPr lang="en-US" sz="1680" b="1" dirty="0" smtClean="0"/>
              <a:t>However</a:t>
            </a:r>
            <a:r>
              <a:rPr lang="en-US" sz="1680" dirty="0" smtClean="0"/>
              <a:t> </a:t>
            </a:r>
            <a:r>
              <a:rPr lang="en-US" sz="1680" dirty="0"/>
              <a:t>…. (BALANCE FOR ANALYSIS</a:t>
            </a:r>
            <a:r>
              <a:rPr lang="en-US" sz="1680" dirty="0" smtClean="0"/>
              <a:t>)</a:t>
            </a:r>
          </a:p>
          <a:p>
            <a:r>
              <a:rPr lang="en-US" sz="1680" b="1" dirty="0" smtClean="0"/>
              <a:t>Based on the evidence</a:t>
            </a:r>
            <a:r>
              <a:rPr lang="en-US" sz="1680" dirty="0" smtClean="0"/>
              <a:t> provided in the Case Study, I would agree/disagree about XXXX because …. (Evaluation)</a:t>
            </a:r>
          </a:p>
          <a:p>
            <a:r>
              <a:rPr lang="en-US" sz="1680" dirty="0" smtClean="0"/>
              <a:t>Example:</a:t>
            </a:r>
          </a:p>
          <a:p>
            <a:r>
              <a:rPr lang="en-US" sz="1680" b="1" dirty="0" smtClean="0"/>
              <a:t>Q1</a:t>
            </a:r>
            <a:r>
              <a:rPr lang="en-US" sz="1680" dirty="0" smtClean="0"/>
              <a:t> – Haltec, a computer company has decided to market the release of a new brand of gaming mouse. In your opinion, how could they use Product as their unique selling point.</a:t>
            </a:r>
          </a:p>
          <a:p>
            <a:r>
              <a:rPr lang="en-US" sz="1680" b="1" dirty="0" smtClean="0"/>
              <a:t>A1</a:t>
            </a:r>
            <a:r>
              <a:rPr lang="en-US" sz="1680" dirty="0" smtClean="0"/>
              <a:t> – In relation to the Product, marketing that is aimed at emphasizing the quality of the product as the best thing about it, this means that Haltec would show the quality in advertisements like magazine adverts. Therefor the audience would be made aware of the good points like size, speed, ability. However this may conflict with its price or the place where they advertise.</a:t>
            </a:r>
          </a:p>
          <a:p>
            <a:r>
              <a:rPr lang="en-US" sz="1680" dirty="0" smtClean="0"/>
              <a:t>Based on the evidence provided in the case study, I would agree that if the product is of good quality then using Product as the USP would benefit the company more than the other P’s in marketing as this is what the customers will look for in computer equipment.</a:t>
            </a:r>
          </a:p>
        </p:txBody>
      </p:sp>
      <p:graphicFrame>
        <p:nvGraphicFramePr>
          <p:cNvPr id="3" name="Table 2"/>
          <p:cNvGraphicFramePr>
            <a:graphicFrameLocks noGrp="1"/>
          </p:cNvGraphicFramePr>
          <p:nvPr>
            <p:extLst>
              <p:ext uri="{D42A27DB-BD31-4B8C-83A1-F6EECF244321}">
                <p14:modId xmlns:p14="http://schemas.microsoft.com/office/powerpoint/2010/main" val="820021033"/>
              </p:ext>
            </p:extLst>
          </p:nvPr>
        </p:nvGraphicFramePr>
        <p:xfrm>
          <a:off x="323528" y="1138800"/>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1 – Definition</a:t>
                      </a:r>
                    </a:p>
                  </a:txBody>
                  <a:tcPr>
                    <a:solidFill>
                      <a:srgbClr val="F98F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2 – Application</a:t>
                      </a:r>
                    </a:p>
                  </a:txBody>
                  <a:tcPr>
                    <a:solidFill>
                      <a:srgbClr val="72EA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3 – Analysis</a:t>
                      </a:r>
                    </a:p>
                  </a:txBody>
                  <a:tcPr>
                    <a:solidFill>
                      <a:schemeClr val="accent5">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4 - Evaluation</a:t>
                      </a:r>
                    </a:p>
                  </a:txBody>
                  <a:tcPr>
                    <a:solidFill>
                      <a:srgbClr val="FFFF00"/>
                    </a:solidFill>
                  </a:tcPr>
                </a:tc>
              </a:tr>
            </a:tbl>
          </a:graphicData>
        </a:graphic>
      </p:graphicFrame>
      <p:sp>
        <p:nvSpPr>
          <p:cNvPr id="4" name="TextBox 3"/>
          <p:cNvSpPr txBox="1"/>
          <p:nvPr/>
        </p:nvSpPr>
        <p:spPr>
          <a:xfrm>
            <a:off x="899592" y="4437112"/>
            <a:ext cx="7920880" cy="274320"/>
          </a:xfrm>
          <a:prstGeom prst="rect">
            <a:avLst/>
          </a:prstGeom>
          <a:solidFill>
            <a:srgbClr val="FF0000">
              <a:alpha val="37000"/>
            </a:srgbClr>
          </a:solidFill>
        </p:spPr>
        <p:txBody>
          <a:bodyPr wrap="square" rtlCol="0">
            <a:spAutoFit/>
          </a:bodyPr>
          <a:lstStyle/>
          <a:p>
            <a:endParaRPr lang="en-GB" dirty="0"/>
          </a:p>
        </p:txBody>
      </p:sp>
      <p:sp>
        <p:nvSpPr>
          <p:cNvPr id="6" name="TextBox 5"/>
          <p:cNvSpPr txBox="1"/>
          <p:nvPr/>
        </p:nvSpPr>
        <p:spPr>
          <a:xfrm>
            <a:off x="395536" y="4700016"/>
            <a:ext cx="3168352" cy="274320"/>
          </a:xfrm>
          <a:prstGeom prst="rect">
            <a:avLst/>
          </a:prstGeom>
          <a:solidFill>
            <a:srgbClr val="FF0000">
              <a:alpha val="37000"/>
            </a:srgbClr>
          </a:solidFill>
        </p:spPr>
        <p:txBody>
          <a:bodyPr wrap="square" rtlCol="0">
            <a:spAutoFit/>
          </a:bodyPr>
          <a:lstStyle/>
          <a:p>
            <a:endParaRPr lang="en-GB" dirty="0"/>
          </a:p>
        </p:txBody>
      </p:sp>
      <p:sp>
        <p:nvSpPr>
          <p:cNvPr id="7" name="TextBox 6"/>
          <p:cNvSpPr txBox="1"/>
          <p:nvPr/>
        </p:nvSpPr>
        <p:spPr>
          <a:xfrm>
            <a:off x="395536" y="5230336"/>
            <a:ext cx="8424936" cy="502920"/>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8" name="TextBox 7"/>
          <p:cNvSpPr txBox="1"/>
          <p:nvPr/>
        </p:nvSpPr>
        <p:spPr>
          <a:xfrm>
            <a:off x="3563888" y="4725144"/>
            <a:ext cx="5256584" cy="237744"/>
          </a:xfrm>
          <a:prstGeom prst="rect">
            <a:avLst/>
          </a:prstGeom>
          <a:solidFill>
            <a:srgbClr val="00B050">
              <a:alpha val="37000"/>
            </a:srgbClr>
          </a:solidFill>
        </p:spPr>
        <p:txBody>
          <a:bodyPr wrap="square" rtlCol="0">
            <a:spAutoFit/>
          </a:bodyPr>
          <a:lstStyle/>
          <a:p>
            <a:endParaRPr lang="en-GB" dirty="0"/>
          </a:p>
        </p:txBody>
      </p:sp>
      <p:sp>
        <p:nvSpPr>
          <p:cNvPr id="9" name="TextBox 8"/>
          <p:cNvSpPr txBox="1"/>
          <p:nvPr/>
        </p:nvSpPr>
        <p:spPr>
          <a:xfrm>
            <a:off x="395536" y="5733256"/>
            <a:ext cx="8424936" cy="731520"/>
          </a:xfrm>
          <a:prstGeom prst="rect">
            <a:avLst/>
          </a:prstGeom>
          <a:solidFill>
            <a:srgbClr val="FFFF00">
              <a:alpha val="37000"/>
            </a:srgbClr>
          </a:solidFill>
        </p:spPr>
        <p:txBody>
          <a:bodyPr wrap="square" rtlCol="0">
            <a:spAutoFit/>
          </a:bodyPr>
          <a:lstStyle/>
          <a:p>
            <a:endParaRPr lang="en-GB" dirty="0"/>
          </a:p>
        </p:txBody>
      </p:sp>
      <p:sp>
        <p:nvSpPr>
          <p:cNvPr id="10" name="TextBox 9"/>
          <p:cNvSpPr txBox="1"/>
          <p:nvPr/>
        </p:nvSpPr>
        <p:spPr>
          <a:xfrm>
            <a:off x="395536" y="4988048"/>
            <a:ext cx="3672408" cy="228600"/>
          </a:xfrm>
          <a:prstGeom prst="rect">
            <a:avLst/>
          </a:prstGeom>
          <a:solidFill>
            <a:srgbClr val="00B050">
              <a:alpha val="37000"/>
            </a:srgbClr>
          </a:solidFill>
        </p:spPr>
        <p:txBody>
          <a:bodyPr wrap="square" rtlCol="0">
            <a:spAutoFit/>
          </a:bodyPr>
          <a:lstStyle/>
          <a:p>
            <a:endParaRPr lang="en-GB" dirty="0"/>
          </a:p>
        </p:txBody>
      </p:sp>
      <p:sp>
        <p:nvSpPr>
          <p:cNvPr id="11" name="TextBox 10"/>
          <p:cNvSpPr txBox="1"/>
          <p:nvPr/>
        </p:nvSpPr>
        <p:spPr>
          <a:xfrm>
            <a:off x="4067944" y="4954880"/>
            <a:ext cx="4752528" cy="275456"/>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Revision Summary - Branding</a:t>
            </a:r>
            <a:endParaRPr lang="en-US" sz="3200" dirty="0">
              <a:latin typeface="Arial" panose="020B0604020202020204" pitchFamily="34" charset="0"/>
              <a:cs typeface="Arial" panose="020B0604020202020204" pitchFamily="34" charset="0"/>
            </a:endParaRPr>
          </a:p>
        </p:txBody>
      </p:sp>
      <p:sp>
        <p:nvSpPr>
          <p:cNvPr id="34" name="Rectangle 33"/>
          <p:cNvSpPr/>
          <p:nvPr/>
        </p:nvSpPr>
        <p:spPr>
          <a:xfrm>
            <a:off x="323528" y="4283589"/>
            <a:ext cx="8436685" cy="2185214"/>
          </a:xfrm>
          <a:prstGeom prst="rect">
            <a:avLst/>
          </a:prstGeom>
        </p:spPr>
        <p:txBody>
          <a:bodyPr wrap="square">
            <a:spAutoFit/>
          </a:bodyPr>
          <a:lstStyle/>
          <a:p>
            <a:pPr>
              <a:buClr>
                <a:srgbClr val="00B050"/>
              </a:buClr>
            </a:pPr>
            <a:r>
              <a:rPr lang="en-US" sz="1700" b="1" dirty="0" smtClean="0">
                <a:solidFill>
                  <a:srgbClr val="FF0000"/>
                </a:solidFill>
                <a:latin typeface="Arial" panose="020B0604020202020204" pitchFamily="34" charset="0"/>
                <a:cs typeface="Arial" panose="020B0604020202020204" pitchFamily="34" charset="0"/>
              </a:rPr>
              <a:t>Activity 12.4</a:t>
            </a:r>
            <a:endParaRPr lang="en-US" sz="1700" dirty="0" smtClean="0">
              <a:solidFill>
                <a:srgbClr val="FF0000"/>
              </a:solidFill>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700" dirty="0" smtClean="0">
                <a:solidFill>
                  <a:srgbClr val="FF0000"/>
                </a:solidFill>
                <a:latin typeface="Arial" panose="020B0604020202020204" pitchFamily="34" charset="0"/>
                <a:cs typeface="Arial" panose="020B0604020202020204" pitchFamily="34" charset="0"/>
              </a:rPr>
              <a:t>Choose 2 products that have brand names. For each of the products identify:</a:t>
            </a:r>
          </a:p>
          <a:p>
            <a:pPr marL="69215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Who the customers of the products are?</a:t>
            </a:r>
          </a:p>
          <a:p>
            <a:pPr marL="69215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What is it that attracts them to the products?</a:t>
            </a:r>
          </a:p>
          <a:p>
            <a:pPr marL="69215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What brand image the manufacturer is trying to create?</a:t>
            </a:r>
          </a:p>
          <a:p>
            <a:pPr marL="69215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How the name and the packaging of the product help to reinforce the brand image?</a:t>
            </a:r>
          </a:p>
          <a:p>
            <a:pPr marL="69215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Where it is sold and why?</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162</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3679508" y="2376796"/>
            <a:ext cx="1900604" cy="400110"/>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BRANDING</a:t>
            </a:r>
            <a:endParaRPr lang="en-GB" sz="2000" dirty="0"/>
          </a:p>
        </p:txBody>
      </p:sp>
      <p:sp>
        <p:nvSpPr>
          <p:cNvPr id="8" name="TextBox 7"/>
          <p:cNvSpPr txBox="1"/>
          <p:nvPr/>
        </p:nvSpPr>
        <p:spPr>
          <a:xfrm>
            <a:off x="3895532" y="1236752"/>
            <a:ext cx="1468556"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Unique name (brand name)</a:t>
            </a:r>
            <a:endParaRPr lang="en-GB" sz="1600" dirty="0"/>
          </a:p>
        </p:txBody>
      </p:sp>
      <p:cxnSp>
        <p:nvCxnSpPr>
          <p:cNvPr id="9" name="Straight Arrow Connector 8"/>
          <p:cNvCxnSpPr>
            <a:stCxn id="7" idx="0"/>
            <a:endCxn id="8" idx="2"/>
          </p:cNvCxnSpPr>
          <p:nvPr/>
        </p:nvCxnSpPr>
        <p:spPr>
          <a:xfrm flipV="1">
            <a:off x="4629810" y="1821527"/>
            <a:ext cx="0" cy="555269"/>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444208" y="1236752"/>
            <a:ext cx="2316005"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Higher price than unbranded products</a:t>
            </a:r>
            <a:endParaRPr lang="en-GB" sz="1600" dirty="0"/>
          </a:p>
        </p:txBody>
      </p:sp>
      <p:sp>
        <p:nvSpPr>
          <p:cNvPr id="13" name="TextBox 12"/>
          <p:cNvSpPr txBox="1"/>
          <p:nvPr/>
        </p:nvSpPr>
        <p:spPr>
          <a:xfrm>
            <a:off x="364395" y="1196752"/>
            <a:ext cx="3055477"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Needs advertising to reinforce the brand’s qualities</a:t>
            </a:r>
            <a:endParaRPr lang="en-GB" sz="1600" dirty="0"/>
          </a:p>
        </p:txBody>
      </p:sp>
      <p:sp>
        <p:nvSpPr>
          <p:cNvPr id="14" name="TextBox 13"/>
          <p:cNvSpPr txBox="1"/>
          <p:nvPr/>
        </p:nvSpPr>
        <p:spPr>
          <a:xfrm>
            <a:off x="395536" y="3356992"/>
            <a:ext cx="2119374"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Always of the same standard (Assured quality)</a:t>
            </a:r>
            <a:endParaRPr lang="en-GB" sz="1600" dirty="0"/>
          </a:p>
        </p:txBody>
      </p:sp>
      <p:sp>
        <p:nvSpPr>
          <p:cNvPr id="15" name="TextBox 14"/>
          <p:cNvSpPr txBox="1"/>
          <p:nvPr/>
        </p:nvSpPr>
        <p:spPr>
          <a:xfrm>
            <a:off x="6322038" y="3356992"/>
            <a:ext cx="2438175"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Encourages customers to keep buying it (brand loyalty)</a:t>
            </a:r>
            <a:endParaRPr lang="en-GB" sz="1600" dirty="0"/>
          </a:p>
        </p:txBody>
      </p:sp>
      <p:sp>
        <p:nvSpPr>
          <p:cNvPr id="16" name="TextBox 15"/>
          <p:cNvSpPr txBox="1"/>
          <p:nvPr/>
        </p:nvSpPr>
        <p:spPr>
          <a:xfrm>
            <a:off x="3319468" y="3357529"/>
            <a:ext cx="2620684"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Creates a brand image (an image associated with consuming the product)</a:t>
            </a:r>
            <a:endParaRPr lang="en-GB" sz="1600" dirty="0"/>
          </a:p>
        </p:txBody>
      </p:sp>
      <p:cxnSp>
        <p:nvCxnSpPr>
          <p:cNvPr id="17" name="Straight Arrow Connector 16"/>
          <p:cNvCxnSpPr>
            <a:stCxn id="7" idx="1"/>
            <a:endCxn id="13" idx="2"/>
          </p:cNvCxnSpPr>
          <p:nvPr/>
        </p:nvCxnSpPr>
        <p:spPr>
          <a:xfrm flipH="1" flipV="1">
            <a:off x="1892134" y="1781527"/>
            <a:ext cx="1787374" cy="79532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7" idx="1"/>
            <a:endCxn id="14" idx="0"/>
          </p:cNvCxnSpPr>
          <p:nvPr/>
        </p:nvCxnSpPr>
        <p:spPr>
          <a:xfrm flipH="1">
            <a:off x="1455223" y="2576851"/>
            <a:ext cx="2224285" cy="78014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12" idx="2"/>
          </p:cNvCxnSpPr>
          <p:nvPr/>
        </p:nvCxnSpPr>
        <p:spPr>
          <a:xfrm flipV="1">
            <a:off x="5580112" y="1821527"/>
            <a:ext cx="2022099" cy="75532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7" idx="3"/>
            <a:endCxn id="15" idx="0"/>
          </p:cNvCxnSpPr>
          <p:nvPr/>
        </p:nvCxnSpPr>
        <p:spPr>
          <a:xfrm>
            <a:off x="5580112" y="2576851"/>
            <a:ext cx="1961014" cy="78014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7" idx="2"/>
            <a:endCxn id="16" idx="0"/>
          </p:cNvCxnSpPr>
          <p:nvPr/>
        </p:nvCxnSpPr>
        <p:spPr>
          <a:xfrm>
            <a:off x="4629810" y="2776906"/>
            <a:ext cx="0" cy="580623"/>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95536" y="2268161"/>
            <a:ext cx="2119373"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Higher quality than unbranded products</a:t>
            </a:r>
            <a:endParaRPr lang="en-GB" sz="1600" dirty="0"/>
          </a:p>
        </p:txBody>
      </p:sp>
      <p:sp>
        <p:nvSpPr>
          <p:cNvPr id="19" name="TextBox 18"/>
          <p:cNvSpPr txBox="1"/>
          <p:nvPr/>
        </p:nvSpPr>
        <p:spPr>
          <a:xfrm>
            <a:off x="7480716" y="2283926"/>
            <a:ext cx="1279497"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Unique packaging</a:t>
            </a:r>
            <a:endParaRPr lang="en-GB" sz="1600" dirty="0"/>
          </a:p>
        </p:txBody>
      </p:sp>
      <p:cxnSp>
        <p:nvCxnSpPr>
          <p:cNvPr id="44" name="Straight Arrow Connector 43"/>
          <p:cNvCxnSpPr>
            <a:stCxn id="7" idx="1"/>
            <a:endCxn id="18" idx="3"/>
          </p:cNvCxnSpPr>
          <p:nvPr/>
        </p:nvCxnSpPr>
        <p:spPr>
          <a:xfrm flipH="1" flipV="1">
            <a:off x="2514909" y="2560549"/>
            <a:ext cx="1164599" cy="1630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7" idx="3"/>
            <a:endCxn id="19" idx="1"/>
          </p:cNvCxnSpPr>
          <p:nvPr/>
        </p:nvCxnSpPr>
        <p:spPr>
          <a:xfrm flipV="1">
            <a:off x="5580112" y="2576314"/>
            <a:ext cx="1900604" cy="53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55348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3.3.1 </a:t>
            </a:r>
            <a:r>
              <a:rPr lang="en-GB" sz="3600" dirty="0">
                <a:latin typeface="Arial" panose="020B0604020202020204" pitchFamily="34" charset="0"/>
                <a:cs typeface="Arial" panose="020B0604020202020204" pitchFamily="34" charset="0"/>
              </a:rPr>
              <a:t>– </a:t>
            </a:r>
            <a:r>
              <a:rPr lang="en-US" sz="3600" dirty="0" smtClean="0">
                <a:latin typeface="Arial" panose="020B0604020202020204" pitchFamily="34" charset="0"/>
                <a:cs typeface="Arial" panose="020B0604020202020204" pitchFamily="34" charset="0"/>
              </a:rPr>
              <a:t>Case Study - Packaging</a:t>
            </a:r>
            <a:endParaRPr lang="en-US" sz="3600" dirty="0">
              <a:latin typeface="Arial" panose="020B0604020202020204" pitchFamily="34" charset="0"/>
              <a:cs typeface="Arial" panose="020B0604020202020204" pitchFamily="34" charset="0"/>
            </a:endParaRPr>
          </a:p>
        </p:txBody>
      </p:sp>
      <p:sp>
        <p:nvSpPr>
          <p:cNvPr id="34" name="Rectangle 33"/>
          <p:cNvSpPr/>
          <p:nvPr/>
        </p:nvSpPr>
        <p:spPr>
          <a:xfrm>
            <a:off x="323528" y="1124744"/>
            <a:ext cx="8496944" cy="313932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Kellogg’s manufacturing cereals. The packaging used is bright and colourful and has the brand name clearly printed on the front of the packet in large letters. The outer packet is made of cardboard to keep its shape, so it will stand up on the shelves in shops and prevent the contents from being crushed.</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side of the packet contains information about the nutritional qualities of the product. There is also sometimes a special offer printed on the outside of the packet to encourage customers to buy the cereal. There are sometimes tokens on the packet to be cut out, collected and then  sent off to receive a free gift.</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cardboard packet has inner packaging to keep the product sealed in and fresh until it is purchased and </a:t>
            </a:r>
            <a:r>
              <a:rPr lang="en-US" dirty="0">
                <a:latin typeface="Arial" panose="020B0604020202020204" pitchFamily="34" charset="0"/>
                <a:cs typeface="Arial" panose="020B0604020202020204" pitchFamily="34" charset="0"/>
              </a:rPr>
              <a:t>c</a:t>
            </a:r>
            <a:r>
              <a:rPr lang="en-US" dirty="0" smtClean="0">
                <a:latin typeface="Arial" panose="020B0604020202020204" pitchFamily="34" charset="0"/>
                <a:cs typeface="Arial" panose="020B0604020202020204" pitchFamily="34" charset="0"/>
              </a:rPr>
              <a:t>onsumed by the customer.</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163</a:t>
            </a:r>
            <a:endParaRPr lang="en-GB" sz="2000" b="1" dirty="0">
              <a:latin typeface="Arial" panose="020B0604020202020204" pitchFamily="34" charset="0"/>
              <a:cs typeface="Arial" panose="020B0604020202020204" pitchFamily="34" charset="0"/>
            </a:endParaRPr>
          </a:p>
        </p:txBody>
      </p:sp>
      <p:sp>
        <p:nvSpPr>
          <p:cNvPr id="2" name="AutoShape 2" descr="data:image/jpeg;base64,/9j/4AAQSkZJRgABAQAAAQABAAD/2wCEAAkGBxITEhUSEhIWFhUXFhYYFhUYGBUXFxcYFxcXGBcXFhgYHSggGh0lHRgYIjEiJSkrLi8uFx8zODMuNygtLisBCgoKDg0OGxAQGy0lICYtLy0tLS0uLS0tLy0tLS0tLS0tLS0vLS0tLS0tLy0tLS0tLS0tLS0tLS0tLS0tLS0tLf/AABEIAOEA4QMBEQACEQEDEQH/xAAcAAEAAgMBAQEAAAAAAAAAAAAABQYDBAcBAgj/xABKEAACAQIEAgcEBgYGCAcAAAABAgMAEQQSITEFBgcTIkFRYXEygZGxFCNScqHRQmKCkrLBM0NTc6LwFRYlNGOz4fEXJESTwtLi/8QAGwEBAAIDAQEAAAAAAAAAAAAAAAEFAgMEBgf/xAA5EQACAQIEAwUHAwQCAgMAAAAAAQIDEQQSITEFQVETYXGBkRQiMqGxwdFC4fAGFTNSIzSi8UNikv/aAAwDAQACEQMRAD8A7jQCgFAKAUAoBQCgFAKAUAoBQCgFAKAUBgfFxjQyILb3YD+dQ2kZKEnsmYzxSAbzxfvp+dRnj1MlRqP9L9DG/G8MN54/cwPyqO0h1RksPV/1foYW5jwo0Mwv6N+VR2sOpksJWtfKYjzVhP7X/C/5U7WBmsFWfL6G1geNYeXRJVzdyk5WPorWJHnWUZJ7Gqph6kPiX49SQrI0igFAKAUAoBQCgFAeNextv3X2vQFZ4zzBPhlDzRxIp/SXr5VX7xWMAe+1Yymo7m+hh51naFr+KRAP0lJ3Sx/+xOfm61r7eB1/2rEc0vVGq3STf+vX3YVj88RUOvFciVwmu+a9TJg+kZMwMmIYqDqow6rcevWm1Y+0royHwusuhLTc6YWX+jxkkR/u0YD3EEmsZYqHVryJhgasd4J+bKjxnmniMchWLGdalgRIsSKDfuKkEgitLxWtlItaGCws43lCz6Nsif8AXbiN7nFP6WjHu0Wp7afU6v7dhbfAvn+Ta/8AEXG62LeQOU2+I1rb2z6nI+H0bfA/z37mJ+kDHEEBiAWvvc+mbe1Q60upPsFO/wDjb9PpcxrzxjM2bM1xa31ht4WsbisO0n/t8ifYYtW7Neq+xvQc+4gvdsxGmnWOBcDwW3zqO3qJXdn/ADxNc+G6WjFff6Fj4ZxuSRQeqDNe5z4idhYX9nTQ1x1eMRpP3ou3icNXDzWzS8kT/LXFJ8QhMawxpG5jZGMjuMoBtm0ve41NW1CsqsFKJw4qjKlP3ne+psY3gUswImaA9q4IicG3gSJLn1v7q2OKe5hTr1KbvFmXDcsQBbSRoW8VDgfBmb51h2UOhk8XWf6j1eWIBso96r+Va/Z+/wCS/Bi8TWf62Zo+AxLsB+6v5VPs66v5fgwdWo/1P1Pp8BCm7BfUqKy7BdX6kZ5dX6nyJMMna65BbvLrb8TWUaSi7q/qyLvqbMfFYCwQTIXOyhgSfcK2EG5QCgFAKAUAoBQCgPCbamgNLA8ShnBCMG3uPEAlb28CQbVF0zbUpTp/ErHCuc4VTHYhVUKokNgAABoDoBXBU0kz1+CebDwb1diMwmGeRgkalmOwH4k+A8zWCTeiOic4wjmloiYw3L+VkXEs0bSOEiRArs97Xk3t1YuNb6622rbGl1OaWKzJulZpK7b0S7vEw4Xl6V2C541LsyxB2IMtiRmQAHsm3tGwrFU2zKeLjFN2btvbl49/cjbgwsUcctpWZ41VmYAdScz5MqNuxvftbHKa11sOnG/M1TlOco3SSf8A+tr69PDcgcQ92JHeaiCsrHZBWikZMBgXmYqmUZVzOzMFRF2uzHYXIFZpX2IqVFTV3z2tq34Hs+AkV3jKktHq2XtADfNcd1iNaOLTsRGrCUVK+j2NWoNh9JuKhh7F+5WO1ed4lsymxG5u4J3w7zlJGAka+XrBGF8xoSSbb17DgGE7XBxqSe/RX20PKcZ4q6dVUoxTaWrbtv0N7/TpV1dXJNgSJZ2Kkka2RQBbzq6jw9fqb8kU9TjEtMiivF/jkZcXzxID2ViUAL2WzMWuATYiwtW2HDYfqb+Roq8aq3vFKytvd3+h8YnnaQPo0S/qFXY+FibjfypDh0La39URU4xVzXVkulm/mfMvOcvWFRIgIe3VZCdL21a/hSOAp5dntvfu6CXFa+ZtNb2tbv63NTEcw9bIC5WQg2CtChUA7gE6/jWXsNO1rfPUx/utbNmzeVtPyYIeMkXyA6hjZoY1j0Vjp2dSO6p9kpP3Wl5N33MXxDERWZSevVK2zZI8v8TcTqXEwSzZs6XBNrjJlW/wrTiqdJUpNJXVtjq4dVxE8RGMnKzv8VrfsXzCYlZFzrexv7Ssp002YA1Uo9FODg7P8/QzUMRQCgFAKAUAoDDi4c6MhAOZSNRcajvFDKEsskznsQxfDmuyh1kVVzDUgLfLputs1tiNRWrWJdydHGKy0a1/nW/kyt8b4UMRxFw80cXWSKCrN9YvZXS21z3a94rnlDNPc7aOI7HCpqLdlvbTf+cjBjs0avH1XVpGQ8+HVxfqwQAuIl1Lu7EdkGwHdWdrKxupJTale7ekZNc+sVyS69SYXEoMRLmCysEAnkJaPqoshYxwBf6NFFlJJuxNvGs+ZyOEnSjb3Vf3Vvd3teXVvfTbch55S8MczFRNiJMsahkDBW7Bb/hoqARqP1mJ7qx5HXGKjUcF8MFd6PlrbvbfvPyRIGeMrJEBBIqP2rhn0hTtyBUYZYYkGRftM3dep0ehoySvGbzJtact3otVrKT1fREfhsfAEVjBA6ZS8kap2lBuI41diXMjHVjchQNKxsrbG6dGpmazSTvZNvfq7bWWy6skeHcYjRZUKRvCVjR/qisMcjsD2iBm6tALHMSznwFZJpaGiphpScZJtS1a195pfd92iRr8W48whRJg8plMjkl2iPV52SMBAOwjKL2Fr6GsJz0szKlhU6jcLRtZbX1sm9ebTK99Nw42wa/tTTn5MK05l0O3s6vOp/4x/B6nEkuMuEw49RM3zlqHJW2QdF21nL5fgvHLOKJ/q4l9E/MmvP8AEa+VfDH0uVFenZ7v1JwcNws7XZFkkVu2twMi91l038fKvUcBxrlgoxula+y5nmOJYBOt2ji3e2vcjfn5awwKZYMwvrmuSALAAX28fHSrb2ypJPNI43w6lFrLG6536dNTI/AIQwy4dSot7WpbyJNyLWFqe1Ta96TuT/b6cXaMFbv5mY8FQN2YI8v2SLkg7knxvfv8Kw9pk1q3c2exQT92Kt9f3NgcNAc2jTqyLZLd+5JO2/fa9YOs7bu/U2LCxUtllttYypg7M3ZBQgAIQMotbb8e6sXUbS69TONBKT2t0PrD4VlZybEMb2NtLbWt5UlO6S6EwpZZNt3ue4PCMl7te7Zj439wFROeaxNKlkvre+pu1gbRQCgFAKAUAoBQGrxSYpDK43WN2HqFJFAcywHNbxSRRYxROsTlVm2kBXq41J7muyyMb9+WoM4zlFNJ77kNxfikS8VbEshaMlXtpms8SlWAOlxcH1FcUnlqts9Phqc6mBUYuzt99jHDiMG8D4dZWjJlSUzzKWM5XNdHCXKjUEb3IPjWanFqxtl7RGoqsop6NWjpl71fc+OIcwQCZ3gwcNiR2n6xg4HeY2bLe97E6++sZVddEKeFqumo1Kj8FbTz3NUcwDKUGDwuQkNk6sntD9LMWzHwte1Y9p3I2eyu+btJX635Fg4PxeR4WkiXDrK0mWUJ1OHIiyHtktvc6XF7C9hfWtsJtq+hw1qEI1FGbk42ur3lrfbT+Pm7HzC8aQWgxMF2MgxUzOVkJ0yCPTO0QF7BbFrDUXNTmVtGZSzSqf8AJCWlsqSuu+/JPx2ICXmCWNguFleOJVygadvW7SOpBBZjrrtoO6tLqO+h2rCwmr1UnJ6+HRLuRFYjEPIxd2LMd2JuTWtu+rOiMIwWWKsjFQyMmHW7CsZOyMZu0TpPLENlvXlOKVORSV3dkzyMc2Lxjdw6pf469NwSGXDrwOTiGlKmvH7F2q6KkUAoCv8APnHGwWBmxCAF1ACX2zMQoJ9L0BpcM5qK8ObHYrKAqlgosCeyLL5ljtYDQioTuDkB5u4zjpZJIetZV7XVxZska62HZIvtudTajVyTpvRRzdJjYmSXV03J1Olu86kHMN9dDqawi2m4sMv9bCBQCgFAKAUAoBQGDHAGJw3s5Gv6WN6A4JxPAzlVlcqyzK/UyxklGY9U6v5dppFse8GsSTX5gP1oPjDh/wDkR1xVfjZ6/hn/AFYef1I2tZ3CgFALUJFCBQCgFAS/L/DzI1648XXVOOpy4mrlVjpOEhEUWvcCTXj61Tt6yS6lQ3mZIdHGGIw8kp3mlZvcOyPkfjX0LAU8lFHHxKd6iiuSLZXaVwoBQEDz1hcPLgpo8VJ1cTAAyb5GuMhAsb9q1AcUl5B4g8WY4iBsJHc9czuqqii5YqyZhYa2/GoVuRJ1jkHhEGHwLR4SYSMQc8xUgFyuhC6dkdwv76Jp7EFa6EMFGn0gpL1tzYNkyeGa6kkg3tpWKazMlnVqzIFAKAUAoBQCgFAYMct43HijD8DQHEF4tJGRGstmiQZ7pcM0cst1KWsT2lNhqKgkj+Zz9ffs6xQHsXyf0SezfW1cNb42eu4Z/wBWPn9SJrWd4oBQCgFAKAUAoC9clJ5V57i791lRi3qWPi8twIl1eQhVHrpVVwzDSq1k0csdPeeyLvw7CLFEkS7IoUe4b19HhBQiorkUtSbnJyfM2KyMBQCgKV0xH/ZOI9Y/+YtAcpHSQVwDYFYhleIxljv2lykizfyrFJokxcudIs+Ew64eBFsBqSMxJ2uPDTuqLNXsSXboGBCT3BBzXsQRva2/oaJe+34EPY61WZAoBQCgFAKAUAoBQFe5j5TixOWRT1U6EskqgGzEqSXU6ODlG9RYHH+ccG0OJ6pyGZI4gxAsCQguQO4eVcVb4z13C/8ArR8yEJrUWJ9RoW9kE+gJ+VCG0tz142G6keoI+dCFJPZmMMDsaGTVj2hAoBQGSBLsBWMnZXMZOyudD4FkghMj6V5jHKeIqqnEpqt5zsic5F4e80jY6YWBuIFPcNi/8h769PwzBRoQVji4hVUF2MfP8F5q1KkUAoBQFX6ScQ0eAkkWMSlWjJQoHDKJFzAqQe6+ttN6Aq3KXO3C57K2Hhib+7QfhbX9knx0rHNbcmxqc29K2FhvFgIUkcEgysuWNbadkWu/4DzNZCxN9Ek2NljmnxgkzO3ZZwFBXuCLpZR6AetYpPM2GdBrIgUAoBQCgFAKAUB45sCfKgIfgnMcOIFlYBr2Iv3+A8/KtNKsp9zN1Si4eBFcW5CgxOKbEzyOQQv1a2UdkW7Tb/C1JUVKV2dlHidSjRVOCXj/ADQ+f9j4Q2ywBh+qJH+NialKnErcRxh7VKvlf7IP0g4FdFEh+7GAPxIqe0RXS4tQ6tnidIeBO4kHqgPyJp2iIXFqHeetxDg+J9sQEn7aBG+JA+dHke53UOMRXwVWvNo1sf0b4GYZoWaK+xRg6H3Nf8CKwdCL2LmhxmtHe0l/OaKVx/o+xeHu6ATRjW6XzD1Tf4XrROjKJb4filGrpL3X37epUa1FmbXD2UPdthWqqm42RqqpuNkdC5a4BJjiss4KYZfZXYyW/wDj59/dTBYFR95/+ykxWKjh04w1n9P3OnIgAAAAAFgBoAB3CrgoW76s+qECgPiWQKLsQB4msJ1IwV5OyJjFydkYYMXnPYBsN2Og91aaWJVWVoLTm/wbJ0nBe9v0Ifnzj7YHBviUVWKlBZr2szhTt5Guk1HAOZuaIcYSxwcMch16yJWRif1u2Q3vFRqSY+X+Jvh2DwYRnk0s5j60qbbp2Dl+dRaRJ2zox47isUkpxaurqR2XQoQDexAKrvaojmu7kMvFZkCgFAKAUAoBQCgPH2PpUMI5fi+E52MsTFW0tp79R+lvvvVJGSp6L0LmWu+/Ui+ceJYgukLytlEUd0BOW5Gvr76soycop9x4fjNWarunfToVmhTCgFAKA2cDj5YWzRSMh/VNviNj76laGynWnTd4OxfOW+kQ3EeLA10Eqi1vvqPmPhWyNTqXOF4rd5avr+Te5y5JixaHEYbKsxFwQexKPO2l/wBb41jUpKWq3PX8P4m6Vozd4fTw/BqcqdGqRkS4wiRxqIhfIv3j+n8vWsYUEtZG/F8XlNZaOi68/wBjoSiwsNB4V0lIe0BhxOKSMXdgo8z8q01sRSoq9SSRnTpTqO0VcgsTzEWOWBP22/kKo8Rxtv3aK83+PyWNPh6jrVfkj3C4N3YGRizeey+dthWqhQq15p1Hd9/LvFSrCCtBWX1J+GMKLCvR06caccsStlJyd2avGMXh4ojJiWRYha5ktluTZd++9rVsMTnXGulrAw3XDQdYw2ayxpf4Zj8BQFM4nz1xfGOkKZoRLfq0VTEHA3s7akDxBtWLdtybHUejLlzFYOGQYpkLu2bssWPffMSBr8aKNm2Gy6VkQKAUAoBQCgFAKA8fY+lAc2g4muQEDUlkFgd81gNPSqCcZZ2i7UU1d7FX5pctKhIseqS422uP5VZU1aC8EeE45/3JENWZTigFASWE4YSud+yo1rnqYhJ5Y6s7qODco556IkMNyziJ1DwwWQ7OxtmHiBvaumjSqS1bMnhJVFenCy6vmRvEuCzwf0iWHiNR/wBK2zoTgrvY5KlGdN2kiz9HnMhicYeRvqmICk/oMTp+yTp5GsITs7Ms+G4twfZyen0OqVvPQGrjOIRxC7sB5d/wrkxGNo4f45a9N36G6lQqVX7qK5juaHa6wrb9Y71R4njFWV1BZV13f4XzLWjwyMdar8iNSB5GzSMWPnVJKrOrLTV9Trco042irInsFggltLsdhVthcJ2dm1eT2RW1q2fwJzDw5R4k7mvS0KCpRtz5srpzzMy1vMCB535eOPwj4YSdWWKEPlzWyMGta43tQHLIujjimDYPh0w05XZtFk92fT8ahom5G8c4jxQYnD4nG4KUGAOosoIIb9aMZdwO+sZRbVrko63yHzX/AKQiaTIFymxHffXQjW23j30jJu6aIaLRWZAoBQCgFAKAUAoDwigOS4rBS4Rze+TO5RwDbte0pvsRuB97eqvEUZJ3fqXNGrCpHTzRFc2TZ5I3+1BGfxat9NWgr9Dw/HVbGPwRCVmUwoD7gtmF9rioexlC2ZXL3w3DpPiIID7AvI4+0E2U+RNq4sDSvNykelqZak4UuW78jpgA2q4LEhuZcArxG47tfMd4rpw8rvI9mcGOoqVO/Q4xhwFly30zFb++1/51VVo2Tty+x52i0qlns9DoUfNMzxKmzAZWI3LLoT77X99UuNx2IcnBPLHu3fny8j6JwrCwq0I1J6vZ+K0NVYWc3ck1RzqqO25c5owVokpw/A5jYVOGw88TOxyVq+VXZNR4VYhfc93mfKrynhKeFjmer+5XyqyquxI4PDkdpvaP4DwFXGEw7gs9T4n8l0X3OSrUT0jsbVdppFAYMZjI4lzyuqLcDMxAFzsLmgI2TmvBLviE/E/IVF0CJ4tz9w8RSAYkZsjBbK982U2sQPGozImxEdCmKklwrySsWckZmJJJsXAuTvpUR3f85BnRqzIFAKAUAoBQCgFAKAgZsIuXtdq7PoTcb942v/08KhpNWZKbTujmvPeGWPEIiCyiFLDwBZzWiUVF2R5vjEnLEXfRFcrEqhQCgJXgvG3gnjm3yaMPtKdGHrakEou6Oqji5wqRm+X0Ox8O5gw0yB0mTzUsAw8mUm4roUkz09PE0qivGSK5ztzbCkZihdXkOnZIYL5kjS/lWSqqGq3K/iGNgoZIO7OWxHtD1HzrlexQR+JF34QozyD7jfvLY/w15PijaUGu9ej/AHPoHBqjXaQ70/VW+xNQxXNqrKVN1JWRczlZE5hY1iUsa9LhqcMLSc5FbUk6srI3cFEWtI4t9lfAeJ86ssHSlUtWqK3+q6Lr4/Q5qslH3I+ZvVZHOKAUBTOlqGJ+HlZpjChli+sCZyCGuBbMu/jfSgKA/RhhEwhxs2NmMQGY2jS9s2XYse/zqEySW4B0T8OxESzJPiGRtr9Wt/Psg0TuDoHKnK8OAjMUBcqTftsGt6WA01PxpYgnKkCgFAKAUAoBQCgFARE+EyXOYtmN9e7TQf58qA5t0kC2KT+4T+J601NzzfF/868PyVStZVigFAKAUAoDLhUu6jzFYzdotmylHNOK7y8cPFpmH/DT5tXluJa0oPvf2PdcK0rzX/1j9WTmElANcOFqqnLUuakcyJmNlYqx1Ud3gfEjvFehhKnVnCctYrl39WuaK+SlFNLdkujAi4NxXoIyUleL0OFpp2Z9VkQKAUBQem2Jm4YVRWYmaLRQWOhJ2GtAc1xPGeL4jDHCLhJhCy5coifa99yt9/OoSsSbOAXmJIkihw86IoAAFk2Fr6sNajL3g6j0bx44Ydvp6yLLm/rHDkjxFmaw1A91Ipq9wy3VkQKAUAoBQCgFAKAUBG47h5JzoTcfo/on3UBzPpL/AN5jvp9Qmnh2pNK01NzzfF/868F9WVKtZVigFAKAUAoCV5dw2aW/hXLi55YWLDhtLPVv0LBhsQBPL5BF+Zqjx1Nyo014v6HseDRz16zXLKvqyTXFr41UOjI9A6bNmDHWNwazhKrSd4mqdHMtUSmD4xY66fI+o/nVpheKypv3tPo/51OKrg7rQnsLi1caHXwr0+HxVOurxZWVKUoPU2K6TWKAi+YuPQYKITTkhC4QWF+01yPTY60BVZulrh42zn9z/wC1RcGhN0z4MezE59/5A1F30JsW3kvmZcfCZlTKA2W17na+ugsaRdwywVkQKAUAoBQCgFAKAUAoDlHSuP8Azcf9wv8AHJWmpuec4v8A514fdlLrWVQoBQCgFAKAufL2EEcRdvC9U2LqZ6mVHp+H0VSo5pEly5yy2IiOILhesdiBY7A2Hyrpq8OqVVHLJJJdC14LjVQpSk43c5N+WyJT/Uk/2w/dP51rXB6nOa9P3Lj+8L/T5/sfQ5Lb+3/wf/qp/s75z+X7kf3hf6fP9jInKDD/ANR/g/60/skXvL5fuYviyf6Pn+xt4bl10NxiD+6PzrKnwfs3eM2vI0z4hGas4fMnYVYABmzHxta/uq4gpKNpO76ldJpvRWMlZmJDc2cPwc2HIx+XqEYOSztGoK3sSysPE6XoDiHMvGOGkmDhfDo2Y9nr3Vn1P9mrk/vNp5UJNzlbkTBi0vEsZCO/6PHKpPpI6G49F+NRmS5g7Ty9JhTCFwYURKbAIpVRoDpcC++9E09iCTqQKAUAoBQCgFAKAUAoDlXSx/vUf9yP43rTU3PO8X/zLw+7KTWsqRQCgFAKAkOD4MyOPAVoxFXJA7MFQ7Wp3ItfFr5Y8NH7crBBbzNiarMHTdSrmZfY6eWmqMd5aFx5c4tCZJcFFp9FCJ94BbEj0a4NeghJNuK5FrLBSoUKcuTX89dyfrYaBQCgFAKAUBUuk7gAxmC6szpAqSLK8ji6hUVwb6j7Q+FAcX4VwHAPJ1a8Tk7RtmSHJm9A8mY/u38qxk0tyS0cb5G4TgohJiuIYl8wBSNTHme+2VQhNvMkAVNkC79EhjOCJhVljMrZFds7AZE9prAX9PGojz8Qy7VkQKAUAoBQCgFAKAUBT15kfD4maPEEmEPfMRZogxOVj9qLbtD2Te/ly9u41Mk+ezLT2ONalGVP4retvpLu58itdKzA4iFgQQYRYjUEZ21BrZU3PF8ZTVVJ9PuUmtZTigFAKA+o0JIA76N2V2TGLk7IuvBMGI0zHu1qkxNV1JWR6nBUFRp3Zl4RiMoxPEn9mFGSEeMhFtPeQPeatsLSVGncy4bReNxmfley+7KXy1xl8PilxFyTclx9tW9seZ7/AFArBTySUj6BisPGrRdP07uh3/DzK6q6m6sAQfEEXFWKdzxkouLae5kqSBQCgFAKA5x05TsMJBFmypNio0kbwUK7a+VwD+zRkoqM2B5djw5S8rTZP6UO2brANCozBd+61qi4Kfww4R367iM0khNjkisC2mzudV9FHvrFO2iRJ+geQMXhpcIGwsAhizEKg79FOY6bm/4VMZXIZZKyIFAKAUAoBQCgFAKAgeMRQ4hjEWyyoOxILFkzeIOhU21U7299clSUKl4TWi59520XUpJTWqe66nO+ecC0P0aJst1iYdm+W3WNa19QLHburLK4pRbPMf1DUVTEKa5rmVaoKEUAoBQE7y/gLnMR6Vw4utZZUW/DcNd535ExxiVjkw0WryEKB61zYKi5zzM78fVaiqMN5HnSXIuGw+G4fGdB2387Xtf1Yk+6reu7JRPV/wBPYSNOLkuSsvv/ADvOexPlIPga5JK6sekkrqx1zo14zocG52HWQnxQ7oPunX0PlW/BVs0cr3R5nidD/wCZeD8evmXy9dtioF6kHmaobSB5nrFzRNjzrKxdVCxXueeHYTE4Rkxj5IUKyFwQpUr3gnxBI99Yqtd2RNjhmOxfA0YiLC4iUA6NJO6ZvMKlrD1IPlW7Ug2OEcd4NmAk4atvFpZm+N3b5Vi3JciTuvKqYVcOv0ONY4j2sq2sCQL7Hwt+FTGSkrohk3WRAoBQCgFAKAUAoBQFI5ggInbEJrJGdEIuHGqm3gwDfiarVLNOcH1LjDy/41Tez59OZXekiYucK5FiYTcHe+bvrfGWaKf80PG8ehlrJFMvUlEL0AoDa4fhi7Ad1a6tTJG5vw1F1Z25FyhyxR5jpYVSyvUlY9RFRo07vkb3R7w8yyPjXGgJSK/j+kw+XvNX2GpKEbHFgoutUliJeCKBztxP6RjZpL3UNkTyVOz87n31pqSzSbPo+Bpdlh4x57vzIO9YHWT3DMXIkaTRH6yB7jzHgfIjT31yqXZV/E4qsIubhLaSO2cH4qmJgSeP2XF7eBGjKfMEEVc9omrnla1GVGo4S5G2ZK1yqGux8GStEqyRlY+DLWmVcnKfJkrS6smZWOddNxk+hw2v1X0heut4ZWy38r/jaurB/E79DGRq8u8a4Bh4lywxl7DNIyxu7HvuXOYelhXfc1kVz/z3gJ8M+Hw+FRnewEpRBk1GqZRfN4a9/uqUwXbo5P0TAxRTkrI3byWOZQQoUEdxsL2PjXNLEUqbak9TYqU5K6WhfRXUaj2gFAKAUAoBQCgFAUri5PXya27Q+Q+B8/8AIqakbyn4lvQf/HEq3SA9/ox/Ufff2gdfjW3C37Jef1PJf1ErV4+BUL1vPPCpB6ovpUE2vsWngWCsLmqrFVbs9FgMNkjqe8WZppY8LF7TkD09fIC591bcDR/UzXj6jqTVCHM6BxORcDgH6vQRREL961gfUsb1byeWJeYHDpzhSWxwIVXnubnt6EEry7iQshQ+y4sa5MZDNDMt0c2KjeN1yLj0ecTMGIkwTnsv24/JgNR7xr+zW6nWzU1JFZxCkqtNVlutGdEL1rlVbKaxjMhrphTpTtG+pi20faa1g8NKLsxmPp3VRdiB6mtipwhrIK8tEVXpF5lTCQRgxJMJ5BGUcXXJYliRcX7gPWumnGO6MXfmREPR7wudVk6hkYgFljlkCg+ABJtWxVFLYnK1uanNXCMFwzCPNhUjjxAKiJn+tcksAcvWE65bm/dWSdyDZ5TxDYiGCVr52zZm11Iy+PmW+FVdbC5qiUV1uzspVf8AjeZnVRVucB7QCgFAKAUAoBQCgKZxxh10g/7g6fnVXP45/wA5FpQvkiU3nb2MN6S/xLWzDf4/NnmP6j/zx8CrXreecPL0BM8G4czHNlPwNcOJxMIq116lpgcJKTzNFqaB1Q5UYm2wBqn9pouXvTXqX7pzhD3YtmTkXhhjkkxOIBV/ZRTuAfabT3D41aw4rgaa/wAi+ZxYHA1s8qtWNm9iQ57gkxWHEEBXV1ZyxIGVbkDb7Vj7q0Yj+oMHa0W35fk9Jw+1Crnn00/ngUePo/nO80Y9zH8qr5f1BQW0X8i3fEYf6s2Yujw/p4n92P8ANq0y/qFfpp+r/YwfEukfn+xX+L4OLD4hYonZ8pGdjltmv7It4d/rVthK1XEUHUqRSvsu7qdVOpOpScpK19iR5kcxvDPGbMhBB81IIrVw+T96DOfC2kpU5bM6pwzHLNFHKuzqG9LjUeoOnuroyO9igqwdObg+Rt6Wudq6qdK2ppbNT6UrKRfLfz1tXTGpCrC0nYlwlF6Ebi+HuVYA5rjSuGpgKl9Hc6qeJimm1Yp3NPLM+JjWNkYEG6PcNZrEagG9jepoRxFGWZx02Oms8PWg0pWe5ATcA43EQikP3BlkT8Scp+N6sn2ad3uVVpW0M2E6NMZO4kx06oO8A9ZIR4A7D8a2bGJ0XAcNWAxpGLRqMqre5A8T5n+dYJa3M7+7YvNbTUKAUAoBQCgFAKAUBVeNRh5XW1m0yt46DT1/OuetRzXcdzooVnB2exozcOilROtjBKlgAb6ezfavJ8UxdfDwgqcmruV/kZ18NRr1L1FfTQiMRFh0OcQQiJWIZygYnL7eUb6WtoDrfYDXhhWxVRZXUk5NaK7Vr7X+vLTvZq9jw0dqcfQ9PH8KpHVKhQHtsAEy72AuBc6E+FlOu1Yew4uSfaSd+Su3f8fk3JUo/DFehkj5ljZikQMjEjq9MisDp7Tb6g627/I1rfDJxWao8qW/NryRn2i2R9Y7i73ZUiZluULLcNmAvpp5ML/d2vU0MHCylKST3s9rfy3zO6nRjZNuz3NPDzYkXMcbMzjtM+gzkLZrEjKoBNhYeyL76dFSGGdlUkklsl0u9O9vm78zZJUn8TWnJdD7UY51ytlvc9sFAqkbEAG57/fbTTXFvA05Zo38Nbv5W/nfpF6EXdehsPh8TZMxzlcpFmIGe5vmtbMNtdgL6HQVpjVw15WVk78uVuW9n+2u5gp0ru2n4/n/ALPeauN/RoSR/SN2Yx597eg/KsOG4L2mtZ/CtX+PMjDUO1nblzOUBze5NyTcnxN7k17iySsi95WLRxHt4Ynw1qqo+5XK2k8tUsXRnxgDDSRvf6t+ydbEPrlHmCD8RVt7q95nHxWj/wAqlHmvoSvEeLFtScqeA765q2J6bHLRw93bmQq8fZSQtrDa4vXIqk1qiz9iTWpucP5klZ1WwsTY2BrroYuoppSehz4jh9OMHJPUncVjsumYC+2oFWdarGC1diqpU3J7EZiOMRq6jIWOmbUe/Taq+WKp5lpfqzthh5uLd7dDIeOl2IT2R31snxD/AFXqavY3Fe8zJDi1B1PauOzpYkn2jW2ji4SXvaM1zoS5bF8rvOQUAoBQCgFAKAUAoCs8RhBnkzXA0GbwawtfwoD4mDBVDbgtc+O1j8LV5D+qFrS8/sdWH5kWvC4QACuYAkqGJbLck6X21Jrzrxda907eHPxN+VESvER23gw6MikAuAq5RtbTVvE+AYad1WDwz92Nao1J8tXf8dF1sdiw0VZSdmzPgsfiS4UwgIC12yldjcBVvp2SNTuQRatVbD4aMG87zaaXv6vx+RE6dKMbp69D4k4tiz7GEI3FyRcfZOUkXHv/AJ2LCYRfFV/nPXU4s0uh6uFxOVcos2XO7Z8ueVu45QdBYaeQF7DXOMqDk+avZLLe0V93++50UXTjH3933GnJHlus+KhCm+aPPlCHTQKLXtrva5+B35udOlK6521fm9vsdSknrCL8bbklJzNhF3nQ+mvyFcEeGYqW0GaFhqz/AEnOOYeLHEzGQ3yjRB4L+Z3NeuwOEWGoqC35+JcYekqUMvPmRl66zcXThEAkis2ikW8z5Cq50/8AkzckVFabjP3dyYgCogVQFUbD/O586mpVzO72NGWUpNvV9TWxpDsLPoO7z8a1Vqkb6I6aEXTi7rU1RgFvfMD5aisFWXNHR27taxIlUVbki9hYDQD735VsnKCjvdv+anIpTlKyWnf9jUxs7M6E6nTTvtWF3JuUjZCKjFpGvisSqux+0CNT32pBOS0M4xbgkZOCzHtALrvrcCs5xsa66WjbNhcBM8qvmB7a3tppmG1ZU2syXejB1acYNW5HX69IefFAKAUAoBQCgFAKAq/FkBnce1cAMoNiBa4I8dr+6hF1exCc3cc+jLFkQOGzWJY6Wt+dVHFOGxxmS8rWvy6nPiMe8La0b3K5BzbM5sEQfE/zqrlwDDwWsm/Q56XGK1WVlFIm8BjJW8B6ACuSpw/Dx5N+LLWnXqz3IvmniskYCo5BPeNK7cBw/Dyd3BeZX8TxdSnFKMrNlt5SwzLhYzKSzuM5Lantaga+Vqv6WEowWkF6I24R1FSWdtt6k0DXSopbI3n584lJmmmb7Usp+Lsa4JatntaStTiu5fQ171BmKEG3wvBGaQJew3ZvBRufXuHmaGqvWVKGb08S8YUgLZRZVsAPAfnVZiZyduhVR397dm7h0z92vjU0aU5u6RrqzVPS5qx8Ls5vJ2GBDBbZvHS4sBXQoU1KzkteRn7W3Be7qtjdwXDolOna8yTf8hU1KNKNommeKqTV9jSeRBIY2BHaNidrd1cjpxS03v8AI6FncVJdPma8uEuzSFrKATt5aUSsrGcatkopENhO26ndtyNxpWyXux0OqbtFlhE+Z7g+v+e6tNjiccsbMmcA6qykn9JbepIrrwtNzmnY4K0rIvyyVeHAZVNAe0AoBQCgFAKA+C9AUjmyFjMZImyyLlN/tKBY5ddCAT6i4qGuZjpFuRXekQfV4c95zE+rKpPprWuWyKri+0fMqeDxBU5VUFhYm5I+QPxNhqK5Z03U5llwbg3a0FXnKyb00vt5omm47PGCqpFmCltc/sC2ZidLW8Ld1c0uHxerkz0NHh1FJavpy3IsTSYvELE4AfrOrbLto1mIv7/hXVQoKksqPLcdwijjKdODupRT9W/wdlUAAAbDQegruO1K2h7egPz3ifbf7zfM1Xvc9rH4V4GOoJPL0BZuAQZYM/fI5F/1UsLfvE/CtVZ2jYrcVLNWUei+bLNgbKmo1bQD/vSo4U6ajJXbKxZqlRyWyN9lGWwNtta1zquUcq0IirSu9TXldYlN99bedcsoZXbmb43qMicJiplsxU5CSBrr41nUjJLM2dDjSldR3NmfCs5V11Ydxta1KWHqzWiNSxFOmnFnvEsHM0ZSNGYsRsDYeOtbaeFrJ6xMaWIoqV2zHg+WcQq2WM3a12sAFHeNTW2WDqymr7Gc8fSevTkSeD5WnS4Vb31u7KNfQXrrhgaad5M4q2PnPZWN/CcqzmRHkkXsspsLnY3sNq7o5Yq0UcLbb1LuiViDOlAfVAKAUAoBQHjbUBqyMaAisdhQ2pFyNaApPSKLrB95h57DetVV2RV8TjmUF3lO+ivmEkZtcAglQTta6kkA3BrnjnXI9fw2M6GHVGrHa/Pz1Wplhw7bmXQDb6pQAd1sGJA8R40bqdy8zunUSWi+r89kSfJWEvjg2ZX0kkYi5sTpc3AG7d1boXvqeaxtBVa6ryqJuKsorklfvb0vrfqdPLjxreaz4E6/aFTZkXONY3lnFmaUJhpGXrZMrZbAjObEE27q4nSld6HqYY6gqcbyWy+hng5E4g39SF+86j5XqewkYS4ph1zb8jfg6M8afaeFf2nb5JUqg+prlxektov5fktPDeSZEgSJ5VJVmOZVOzG9rHzpPCqSs2VtXHZqrqRW5KJymLANK2ngAPzqamEp1LOVznhiJwvaxvR8vRjvY+8fyFFhKS5GLrTZ9nlvDk3aPN94k/zrZGjTTuoojtZ2tc24+ERDaNP3RWzKuhhdmymEUbAD0FSQZBBQH0IKA+xDQH2I6A+wtAe0AoBQCgFAKA8NAY2joDE+HvQEDzByquJyXkK5SToAb3Fu+sJwU1ZmitQVW1+RpYTkSCPXc+OVPyrRLCQl8TfqdarVUrObfmSQ5citYqSPC5A/w2pHBUIu6j9WYSk56SZ94Pl3DxEmOFVJ0JF7keZrqWmxphRpw+FJG6uAT7I+Aqbs22Mq4eoB9iCgPRDQH11VAfQioD3q6A96ugPclAe5aA9y0AtQHtAKAUAoBQCgFAKAUAoBQCgPk0B5QHhoDygFAe0B6KA9FAKA9oD2gFAKAUAoBQCgFAKAUAoBQCgFAKA//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2056" name="Picture 8" descr="https://s-media-cache-ak0.pinimg.com/564x/79/50/28/795028374386873a66f291eaf5658bd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4219286"/>
            <a:ext cx="3200098" cy="227524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8" name="Picture 10" descr="https://s-media-cache-ak0.pinimg.com/564x/d6/16/ec/d616ec074d82a7d14c57f4e2aaa5c95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275" y="4221088"/>
            <a:ext cx="1519429" cy="2283892"/>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60" name="Picture 12" descr="http://www.buyizy.com/232-thickbox_default/kellogg-s-corn-flakes-real-mango-puree.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120" t="2836" r="18731" b="5501"/>
          <a:stretch/>
        </p:blipFill>
        <p:spPr bwMode="auto">
          <a:xfrm>
            <a:off x="5307404" y="4220770"/>
            <a:ext cx="1640860" cy="227376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10080" r="12641"/>
          <a:stretch/>
        </p:blipFill>
        <p:spPr>
          <a:xfrm>
            <a:off x="7064796" y="4222665"/>
            <a:ext cx="1755675" cy="2271868"/>
          </a:xfrm>
          <a:prstGeom prst="rect">
            <a:avLst/>
          </a:prstGeom>
          <a:noFill/>
          <a:effectLst>
            <a:outerShdw blurRad="152400" dist="38100" dir="2700000" sx="103000" sy="103000" algn="tl" rotWithShape="0">
              <a:prstClr val="black">
                <a:alpha val="40000"/>
              </a:prstClr>
            </a:outerShdw>
          </a:effectLst>
        </p:spPr>
      </p:pic>
    </p:spTree>
    <p:extLst>
      <p:ext uri="{BB962C8B-B14F-4D97-AF65-F5344CB8AC3E}">
        <p14:creationId xmlns:p14="http://schemas.microsoft.com/office/powerpoint/2010/main" val="417082847"/>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Revision Summary - Packaging</a:t>
            </a:r>
            <a:endParaRPr lang="en-US" sz="32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163</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3437212" y="3654266"/>
            <a:ext cx="2568710" cy="523220"/>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800" b="1" dirty="0" smtClean="0"/>
              <a:t>PACKAGING</a:t>
            </a:r>
            <a:endParaRPr lang="en-GB" sz="2800" dirty="0"/>
          </a:p>
        </p:txBody>
      </p:sp>
      <p:sp>
        <p:nvSpPr>
          <p:cNvPr id="8" name="TextBox 7"/>
          <p:cNvSpPr txBox="1"/>
          <p:nvPr/>
        </p:nvSpPr>
        <p:spPr>
          <a:xfrm>
            <a:off x="3327468" y="1453305"/>
            <a:ext cx="2788198"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400" b="1" dirty="0" smtClean="0"/>
              <a:t>Promotes the brand image</a:t>
            </a:r>
            <a:endParaRPr lang="en-GB" sz="2400" dirty="0"/>
          </a:p>
        </p:txBody>
      </p:sp>
      <p:cxnSp>
        <p:nvCxnSpPr>
          <p:cNvPr id="9" name="Straight Arrow Connector 8"/>
          <p:cNvCxnSpPr>
            <a:stCxn id="7" idx="0"/>
            <a:endCxn id="8" idx="2"/>
          </p:cNvCxnSpPr>
          <p:nvPr/>
        </p:nvCxnSpPr>
        <p:spPr>
          <a:xfrm flipV="1">
            <a:off x="4721567" y="2284302"/>
            <a:ext cx="0" cy="136996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660232" y="1507532"/>
            <a:ext cx="2088233" cy="46166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400" b="1" dirty="0" smtClean="0"/>
              <a:t>Eye-catching</a:t>
            </a:r>
            <a:endParaRPr lang="en-GB" sz="2400" dirty="0"/>
          </a:p>
        </p:txBody>
      </p:sp>
      <p:sp>
        <p:nvSpPr>
          <p:cNvPr id="13" name="TextBox 12"/>
          <p:cNvSpPr txBox="1"/>
          <p:nvPr/>
        </p:nvSpPr>
        <p:spPr>
          <a:xfrm>
            <a:off x="383787" y="1470635"/>
            <a:ext cx="2275138"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400" b="1" dirty="0" smtClean="0"/>
              <a:t>Protects the product</a:t>
            </a:r>
            <a:endParaRPr lang="en-GB" sz="2400" dirty="0"/>
          </a:p>
        </p:txBody>
      </p:sp>
      <p:sp>
        <p:nvSpPr>
          <p:cNvPr id="14" name="TextBox 13"/>
          <p:cNvSpPr txBox="1"/>
          <p:nvPr/>
        </p:nvSpPr>
        <p:spPr>
          <a:xfrm>
            <a:off x="383787" y="5547450"/>
            <a:ext cx="3396126"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400" b="1" dirty="0" smtClean="0"/>
              <a:t>Suitable for the product to fit in</a:t>
            </a:r>
            <a:endParaRPr lang="en-GB" sz="2400" dirty="0"/>
          </a:p>
        </p:txBody>
      </p:sp>
      <p:sp>
        <p:nvSpPr>
          <p:cNvPr id="15" name="TextBox 14"/>
          <p:cNvSpPr txBox="1"/>
          <p:nvPr/>
        </p:nvSpPr>
        <p:spPr>
          <a:xfrm>
            <a:off x="4048916" y="5547450"/>
            <a:ext cx="4658027"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400" b="1" dirty="0" smtClean="0"/>
              <a:t>Easy to open the container and use the product</a:t>
            </a:r>
            <a:endParaRPr lang="en-GB" sz="2400" dirty="0"/>
          </a:p>
        </p:txBody>
      </p:sp>
      <p:cxnSp>
        <p:nvCxnSpPr>
          <p:cNvPr id="17" name="Straight Arrow Connector 16"/>
          <p:cNvCxnSpPr>
            <a:stCxn id="7" idx="1"/>
            <a:endCxn id="13" idx="2"/>
          </p:cNvCxnSpPr>
          <p:nvPr/>
        </p:nvCxnSpPr>
        <p:spPr>
          <a:xfrm flipH="1" flipV="1">
            <a:off x="1521356" y="2301632"/>
            <a:ext cx="1915856" cy="161424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7" idx="1"/>
            <a:endCxn id="14" idx="0"/>
          </p:cNvCxnSpPr>
          <p:nvPr/>
        </p:nvCxnSpPr>
        <p:spPr>
          <a:xfrm flipH="1">
            <a:off x="2081850" y="3915876"/>
            <a:ext cx="1355362" cy="163157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3"/>
            <a:endCxn id="12" idx="2"/>
          </p:cNvCxnSpPr>
          <p:nvPr/>
        </p:nvCxnSpPr>
        <p:spPr>
          <a:xfrm flipV="1">
            <a:off x="6005922" y="1969197"/>
            <a:ext cx="1698427" cy="1946679"/>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7" idx="3"/>
            <a:endCxn id="15" idx="0"/>
          </p:cNvCxnSpPr>
          <p:nvPr/>
        </p:nvCxnSpPr>
        <p:spPr>
          <a:xfrm>
            <a:off x="6005922" y="3915876"/>
            <a:ext cx="372008" cy="163157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76185" y="3333041"/>
            <a:ext cx="2119373" cy="1200329"/>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400" b="1" dirty="0" smtClean="0"/>
              <a:t>Easy to transport the product</a:t>
            </a:r>
            <a:endParaRPr lang="en-GB" sz="2400" dirty="0"/>
          </a:p>
        </p:txBody>
      </p:sp>
      <p:sp>
        <p:nvSpPr>
          <p:cNvPr id="19" name="TextBox 18"/>
          <p:cNvSpPr txBox="1"/>
          <p:nvPr/>
        </p:nvSpPr>
        <p:spPr>
          <a:xfrm>
            <a:off x="6834735" y="3503562"/>
            <a:ext cx="1872208"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400" b="1" dirty="0" smtClean="0"/>
              <a:t>Unique packaging</a:t>
            </a:r>
            <a:endParaRPr lang="en-GB" sz="2400" dirty="0"/>
          </a:p>
        </p:txBody>
      </p:sp>
      <p:cxnSp>
        <p:nvCxnSpPr>
          <p:cNvPr id="44" name="Straight Arrow Connector 43"/>
          <p:cNvCxnSpPr>
            <a:stCxn id="7" idx="1"/>
            <a:endCxn id="18" idx="3"/>
          </p:cNvCxnSpPr>
          <p:nvPr/>
        </p:nvCxnSpPr>
        <p:spPr>
          <a:xfrm flipH="1">
            <a:off x="2495558" y="3915876"/>
            <a:ext cx="941654" cy="17330"/>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7" idx="3"/>
            <a:endCxn id="19" idx="1"/>
          </p:cNvCxnSpPr>
          <p:nvPr/>
        </p:nvCxnSpPr>
        <p:spPr>
          <a:xfrm>
            <a:off x="6005922" y="3915876"/>
            <a:ext cx="828813" cy="318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99703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3.3.1 </a:t>
            </a:r>
            <a:r>
              <a:rPr lang="en-GB"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Case Study Example</a:t>
            </a:r>
            <a:endParaRPr lang="en-US" sz="3200" dirty="0">
              <a:latin typeface="Arial" panose="020B0604020202020204" pitchFamily="34" charset="0"/>
              <a:cs typeface="Arial" panose="020B0604020202020204" pitchFamily="34" charset="0"/>
            </a:endParaRPr>
          </a:p>
        </p:txBody>
      </p:sp>
      <p:sp>
        <p:nvSpPr>
          <p:cNvPr id="34" name="Rectangle 33"/>
          <p:cNvSpPr/>
          <p:nvPr/>
        </p:nvSpPr>
        <p:spPr>
          <a:xfrm>
            <a:off x="323528" y="1196752"/>
            <a:ext cx="8496944" cy="53553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smtClean="0">
                <a:solidFill>
                  <a:srgbClr val="002060"/>
                </a:solidFill>
                <a:latin typeface="Arial" panose="020B0604020202020204" pitchFamily="34" charset="0"/>
                <a:cs typeface="Arial" panose="020B0604020202020204" pitchFamily="34" charset="0"/>
              </a:rPr>
              <a:t>T&amp;A Food Products Ltd. Have decided to produce a new fruit-flavoured milk drink especially for young children. The market segment that it expects to buy the product is parents, for their children. It is a healthy drink which contains vitamins and minerals.</a:t>
            </a:r>
          </a:p>
          <a:p>
            <a:pPr marL="342900" indent="-34290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a:buClr>
                <a:srgbClr val="00B050"/>
              </a:buClr>
            </a:pPr>
            <a:r>
              <a:rPr lang="en-US" b="1" dirty="0" smtClean="0">
                <a:solidFill>
                  <a:srgbClr val="FF0000"/>
                </a:solidFill>
                <a:latin typeface="Arial" panose="020B0604020202020204" pitchFamily="34" charset="0"/>
                <a:cs typeface="Arial" panose="020B0604020202020204" pitchFamily="34" charset="0"/>
              </a:rPr>
              <a:t>Activity 12.5</a:t>
            </a:r>
          </a:p>
          <a:p>
            <a:pPr marL="342900" indent="-342900">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Read the case study above.</a:t>
            </a:r>
          </a:p>
          <a:p>
            <a:pPr marL="633413" indent="-342900">
              <a:buClr>
                <a:srgbClr val="00B050"/>
              </a:buClr>
              <a:buFont typeface="+mj-lt"/>
              <a:buAutoNum type="alphaLcParenR"/>
            </a:pPr>
            <a:r>
              <a:rPr lang="en-US" dirty="0" smtClean="0">
                <a:solidFill>
                  <a:srgbClr val="FF0000"/>
                </a:solidFill>
                <a:latin typeface="Arial" panose="020B0604020202020204" pitchFamily="34" charset="0"/>
                <a:cs typeface="Arial" panose="020B0604020202020204" pitchFamily="34" charset="0"/>
              </a:rPr>
              <a:t>Which of the possible containers drawn above would you use for the new fruit-flavoured milk drink? Explain your choice.</a:t>
            </a:r>
          </a:p>
          <a:p>
            <a:pPr marL="633413" indent="-342900">
              <a:buClr>
                <a:srgbClr val="00B050"/>
              </a:buClr>
              <a:buFont typeface="+mj-lt"/>
              <a:buAutoNum type="alphaLcParenR"/>
            </a:pPr>
            <a:r>
              <a:rPr lang="en-US" dirty="0" smtClean="0">
                <a:solidFill>
                  <a:srgbClr val="FF0000"/>
                </a:solidFill>
                <a:latin typeface="Arial" panose="020B0604020202020204" pitchFamily="34" charset="0"/>
                <a:cs typeface="Arial" panose="020B0604020202020204" pitchFamily="34" charset="0"/>
              </a:rPr>
              <a:t>Suggest another that might be more suitable for the new milk drink.</a:t>
            </a:r>
          </a:p>
          <a:p>
            <a:pPr marL="633413" indent="-342900">
              <a:buClr>
                <a:srgbClr val="00B050"/>
              </a:buClr>
              <a:buFont typeface="+mj-lt"/>
              <a:buAutoNum type="alphaLcParenR"/>
            </a:pPr>
            <a:r>
              <a:rPr lang="en-US" dirty="0" smtClean="0">
                <a:solidFill>
                  <a:srgbClr val="FF0000"/>
                </a:solidFill>
                <a:latin typeface="Arial" panose="020B0604020202020204" pitchFamily="34" charset="0"/>
                <a:cs typeface="Arial" panose="020B0604020202020204" pitchFamily="34" charset="0"/>
              </a:rPr>
              <a:t>What colour(s) should the container be? Explain your choice.</a:t>
            </a:r>
          </a:p>
          <a:p>
            <a:pPr marL="633413" indent="-342900">
              <a:buClr>
                <a:srgbClr val="00B050"/>
              </a:buClr>
              <a:buFont typeface="+mj-lt"/>
              <a:buAutoNum type="alphaLcParenR"/>
            </a:pPr>
            <a:r>
              <a:rPr lang="en-US" dirty="0" smtClean="0">
                <a:solidFill>
                  <a:srgbClr val="FF0000"/>
                </a:solidFill>
                <a:latin typeface="Arial" panose="020B0604020202020204" pitchFamily="34" charset="0"/>
                <a:cs typeface="Arial" panose="020B0604020202020204" pitchFamily="34" charset="0"/>
              </a:rPr>
              <a:t>Choose a brand name for the new milk drink. What image does the name give to the product?</a:t>
            </a:r>
          </a:p>
          <a:p>
            <a:pPr marL="633413" indent="-342900">
              <a:buClr>
                <a:srgbClr val="00B050"/>
              </a:buClr>
              <a:buFont typeface="+mj-lt"/>
              <a:buAutoNum type="alphaLcParenR"/>
            </a:pPr>
            <a:r>
              <a:rPr lang="en-US" dirty="0" smtClean="0">
                <a:solidFill>
                  <a:srgbClr val="FF0000"/>
                </a:solidFill>
                <a:latin typeface="Arial" panose="020B0604020202020204" pitchFamily="34" charset="0"/>
                <a:cs typeface="Arial" panose="020B0604020202020204" pitchFamily="34" charset="0"/>
              </a:rPr>
              <a:t>Design a label for the container. Why do you think the design of the label will help the product to sell?</a:t>
            </a:r>
          </a:p>
          <a:p>
            <a:pPr marL="633413" indent="-342900">
              <a:buClr>
                <a:srgbClr val="00B050"/>
              </a:buClr>
              <a:buFont typeface="+mj-lt"/>
              <a:buAutoNum type="alphaLcParenR"/>
            </a:pPr>
            <a:r>
              <a:rPr lang="en-US" dirty="0" smtClean="0">
                <a:solidFill>
                  <a:srgbClr val="FF0000"/>
                </a:solidFill>
                <a:latin typeface="Arial" panose="020B0604020202020204" pitchFamily="34" charset="0"/>
                <a:cs typeface="Arial" panose="020B0604020202020204" pitchFamily="34" charset="0"/>
              </a:rPr>
              <a:t>What information will need to be put on the label?</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163</a:t>
            </a:r>
            <a:endParaRPr lang="en-GB" sz="2000" b="1" dirty="0">
              <a:latin typeface="Arial" panose="020B0604020202020204" pitchFamily="34" charset="0"/>
              <a:cs typeface="Arial" panose="020B0604020202020204" pitchFamily="34" charset="0"/>
            </a:endParaRPr>
          </a:p>
        </p:txBody>
      </p:sp>
      <p:grpSp>
        <p:nvGrpSpPr>
          <p:cNvPr id="4" name="Group 3"/>
          <p:cNvGrpSpPr/>
          <p:nvPr/>
        </p:nvGrpSpPr>
        <p:grpSpPr>
          <a:xfrm>
            <a:off x="395537" y="2492896"/>
            <a:ext cx="8352927" cy="954302"/>
            <a:chOff x="395537" y="2492896"/>
            <a:chExt cx="8352927" cy="954302"/>
          </a:xfrm>
        </p:grpSpPr>
        <p:pic>
          <p:nvPicPr>
            <p:cNvPr id="3" name="Picture 2" descr="Bottle design"/>
            <p:cNvPicPr>
              <a:picLocks noChangeAspect="1" noChangeArrowheads="1"/>
            </p:cNvPicPr>
            <p:nvPr/>
          </p:nvPicPr>
          <p:blipFill rotWithShape="1">
            <a:blip r:embed="rId3">
              <a:extLst>
                <a:ext uri="{28A0092B-C50C-407E-A947-70E740481C1C}">
                  <a14:useLocalDpi xmlns:a14="http://schemas.microsoft.com/office/drawing/2010/main" val="0"/>
                </a:ext>
              </a:extLst>
            </a:blip>
            <a:srcRect l="2516" t="-635" r="1881" b="67929"/>
            <a:stretch/>
          </p:blipFill>
          <p:spPr bwMode="auto">
            <a:xfrm>
              <a:off x="395537" y="2492896"/>
              <a:ext cx="2736304" cy="93610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descr="Bottle design"/>
            <p:cNvPicPr>
              <a:picLocks noChangeAspect="1" noChangeArrowheads="1"/>
            </p:cNvPicPr>
            <p:nvPr/>
          </p:nvPicPr>
          <p:blipFill rotWithShape="1">
            <a:blip r:embed="rId3">
              <a:extLst>
                <a:ext uri="{28A0092B-C50C-407E-A947-70E740481C1C}">
                  <a14:useLocalDpi xmlns:a14="http://schemas.microsoft.com/office/drawing/2010/main" val="0"/>
                </a:ext>
              </a:extLst>
            </a:blip>
            <a:srcRect t="32071" b="35223"/>
            <a:stretch/>
          </p:blipFill>
          <p:spPr bwMode="auto">
            <a:xfrm>
              <a:off x="3131840" y="2511093"/>
              <a:ext cx="2862123" cy="93610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descr="Bottle design"/>
            <p:cNvPicPr>
              <a:picLocks noChangeAspect="1" noChangeArrowheads="1"/>
            </p:cNvPicPr>
            <p:nvPr/>
          </p:nvPicPr>
          <p:blipFill rotWithShape="1">
            <a:blip r:embed="rId3">
              <a:extLst>
                <a:ext uri="{28A0092B-C50C-407E-A947-70E740481C1C}">
                  <a14:useLocalDpi xmlns:a14="http://schemas.microsoft.com/office/drawing/2010/main" val="0"/>
                </a:ext>
              </a:extLst>
            </a:blip>
            <a:srcRect l="4396" t="67293" r="2516" b="3152"/>
            <a:stretch/>
          </p:blipFill>
          <p:spPr bwMode="auto">
            <a:xfrm>
              <a:off x="6012160" y="2511093"/>
              <a:ext cx="2736304" cy="86876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55714474"/>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5112568" cy="5262979"/>
          </a:xfrm>
          <a:prstGeom prst="rect">
            <a:avLst/>
          </a:prstGeom>
        </p:spPr>
        <p:txBody>
          <a:bodyPr wrap="square">
            <a:spAutoFit/>
          </a:bodyPr>
          <a:lstStyle/>
          <a:p>
            <a:pPr marL="280988" indent="-280988">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Products do not last forever. A typical cycle for a product is as follows:</a:t>
            </a:r>
          </a:p>
          <a:p>
            <a:pPr marL="293688" indent="-293688">
              <a:buClr>
                <a:srgbClr val="00B050"/>
              </a:buClr>
              <a:buFont typeface="+mj-lt"/>
              <a:buAutoNum type="arabicPeriod"/>
            </a:pPr>
            <a:r>
              <a:rPr lang="en-US" sz="1600" dirty="0" smtClean="0">
                <a:latin typeface="Arial" panose="020B0604020202020204" pitchFamily="34" charset="0"/>
                <a:cs typeface="Arial" panose="020B0604020202020204" pitchFamily="34" charset="0"/>
              </a:rPr>
              <a:t>First a product will be </a:t>
            </a:r>
            <a:r>
              <a:rPr lang="en-US" sz="1600" b="1" dirty="0" smtClean="0">
                <a:latin typeface="Arial" panose="020B0604020202020204" pitchFamily="34" charset="0"/>
                <a:cs typeface="Arial" panose="020B0604020202020204" pitchFamily="34" charset="0"/>
              </a:rPr>
              <a:t>developed</a:t>
            </a:r>
            <a:r>
              <a:rPr lang="en-US" sz="1600" dirty="0" smtClean="0">
                <a:latin typeface="Arial" panose="020B0604020202020204" pitchFamily="34" charset="0"/>
                <a:cs typeface="Arial" panose="020B0604020202020204" pitchFamily="34" charset="0"/>
              </a:rPr>
              <a:t>. The prototype will be tested and market research carried out before the product is launched on to the market. There will be no sales at this time.</a:t>
            </a:r>
          </a:p>
          <a:p>
            <a:pPr marL="293688" indent="-293688">
              <a:buClr>
                <a:srgbClr val="00B050"/>
              </a:buClr>
              <a:buFont typeface="+mj-lt"/>
              <a:buAutoNum type="arabicPeriod"/>
            </a:pPr>
            <a:r>
              <a:rPr lang="en-US" sz="1600" dirty="0" smtClean="0">
                <a:latin typeface="Arial" panose="020B0604020202020204" pitchFamily="34" charset="0"/>
                <a:cs typeface="Arial" panose="020B0604020202020204" pitchFamily="34" charset="0"/>
              </a:rPr>
              <a:t>It is then </a:t>
            </a:r>
            <a:r>
              <a:rPr lang="en-US" sz="1600" b="1" dirty="0" smtClean="0">
                <a:latin typeface="Arial" panose="020B0604020202020204" pitchFamily="34" charset="0"/>
                <a:cs typeface="Arial" panose="020B0604020202020204" pitchFamily="34" charset="0"/>
              </a:rPr>
              <a:t>introduces</a:t>
            </a:r>
            <a:r>
              <a:rPr lang="en-US" sz="1600" dirty="0" smtClean="0">
                <a:latin typeface="Arial" panose="020B0604020202020204" pitchFamily="34" charset="0"/>
                <a:cs typeface="Arial" panose="020B0604020202020204" pitchFamily="34" charset="0"/>
              </a:rPr>
              <a:t> or launched on to the market. Sales will grow slowly at first because most consumers will not be aware of its existence. Informative advertising is used until the product becomes known. Price skimming (3.2) may be used if the product is a new development and there are no competitors. No profits are made at this point as development costs have not yet been covered.</a:t>
            </a:r>
          </a:p>
          <a:p>
            <a:pPr marL="293688" indent="-293688">
              <a:buClr>
                <a:srgbClr val="00B050"/>
              </a:buClr>
              <a:buFont typeface="+mj-lt"/>
              <a:buAutoNum type="arabicPeriod"/>
            </a:pPr>
            <a:r>
              <a:rPr lang="en-US" sz="1600" dirty="0" smtClean="0">
                <a:latin typeface="Arial" panose="020B0604020202020204" pitchFamily="34" charset="0"/>
                <a:cs typeface="Arial" panose="020B0604020202020204" pitchFamily="34" charset="0"/>
              </a:rPr>
              <a:t>Sales start to </a:t>
            </a:r>
            <a:r>
              <a:rPr lang="en-US" sz="1600" b="1" dirty="0" smtClean="0">
                <a:latin typeface="Arial" panose="020B0604020202020204" pitchFamily="34" charset="0"/>
                <a:cs typeface="Arial" panose="020B0604020202020204" pitchFamily="34" charset="0"/>
              </a:rPr>
              <a:t>grow</a:t>
            </a:r>
            <a:r>
              <a:rPr lang="en-US" sz="1600" dirty="0" smtClean="0">
                <a:latin typeface="Arial" panose="020B0604020202020204" pitchFamily="34" charset="0"/>
                <a:cs typeface="Arial" panose="020B0604020202020204" pitchFamily="34" charset="0"/>
              </a:rPr>
              <a:t> rapidly. The advertising is changed to persuasive advertising to encourage brand loyalty. Prices are reduced a little as new competitors enter the market and try to take some of your customers. Profits start to be made as the development costs are covered.</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grpSp>
        <p:nvGrpSpPr>
          <p:cNvPr id="4" name="Group 3"/>
          <p:cNvGrpSpPr/>
          <p:nvPr/>
        </p:nvGrpSpPr>
        <p:grpSpPr>
          <a:xfrm>
            <a:off x="5436095" y="1124688"/>
            <a:ext cx="3331495" cy="1728248"/>
            <a:chOff x="5436095" y="1124688"/>
            <a:chExt cx="3331495" cy="1728248"/>
          </a:xfrm>
        </p:grpSpPr>
        <p:pic>
          <p:nvPicPr>
            <p:cNvPr id="5122" name="Picture 2" descr="http://assets.businesscasestudies.co.uk/jd-sports/18/diagra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5" y="1124688"/>
              <a:ext cx="3331495" cy="172824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5742166" y="1311000"/>
              <a:ext cx="558026" cy="1037823"/>
            </a:xfrm>
            <a:prstGeom prst="rect">
              <a:avLst/>
            </a:prstGeom>
            <a:solidFill>
              <a:srgbClr val="FFC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 name="Group 2"/>
          <p:cNvGrpSpPr/>
          <p:nvPr/>
        </p:nvGrpSpPr>
        <p:grpSpPr>
          <a:xfrm>
            <a:off x="5436096" y="2996896"/>
            <a:ext cx="3331495" cy="1728248"/>
            <a:chOff x="5436096" y="2996896"/>
            <a:chExt cx="3331495" cy="1728248"/>
          </a:xfrm>
        </p:grpSpPr>
        <p:pic>
          <p:nvPicPr>
            <p:cNvPr id="12" name="Picture 2" descr="http://assets.businesscasestudies.co.uk/jd-sports/18/diagra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996896"/>
              <a:ext cx="3331495" cy="172824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Rectangle 12"/>
            <p:cNvSpPr/>
            <p:nvPr/>
          </p:nvSpPr>
          <p:spPr>
            <a:xfrm>
              <a:off x="6282226" y="3183265"/>
              <a:ext cx="558026" cy="965815"/>
            </a:xfrm>
            <a:prstGeom prst="rect">
              <a:avLst/>
            </a:prstGeom>
            <a:solidFill>
              <a:srgbClr val="FFC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 name="Group 1"/>
          <p:cNvGrpSpPr/>
          <p:nvPr/>
        </p:nvGrpSpPr>
        <p:grpSpPr>
          <a:xfrm>
            <a:off x="5436096" y="4797152"/>
            <a:ext cx="3331495" cy="1728248"/>
            <a:chOff x="5436096" y="4797152"/>
            <a:chExt cx="3331495" cy="1728248"/>
          </a:xfrm>
        </p:grpSpPr>
        <p:pic>
          <p:nvPicPr>
            <p:cNvPr id="16" name="Picture 2" descr="http://assets.businesscasestudies.co.uk/jd-sports/18/diagra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797152"/>
              <a:ext cx="3331495" cy="172824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6840252" y="4911514"/>
              <a:ext cx="558026" cy="1067478"/>
            </a:xfrm>
            <a:prstGeom prst="rect">
              <a:avLst/>
            </a:prstGeom>
            <a:solidFill>
              <a:srgbClr val="FFC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51451291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5112568" cy="5509200"/>
          </a:xfrm>
          <a:prstGeom prst="rect">
            <a:avLst/>
          </a:prstGeom>
        </p:spPr>
        <p:txBody>
          <a:bodyPr wrap="square">
            <a:spAutoFit/>
          </a:bodyPr>
          <a:lstStyle/>
          <a:p>
            <a:pPr marL="342900" indent="-342900">
              <a:buClr>
                <a:srgbClr val="00B050"/>
              </a:buClr>
              <a:buFont typeface="+mj-lt"/>
              <a:buAutoNum type="arabicPeriod" startAt="4"/>
            </a:pPr>
            <a:r>
              <a:rPr lang="en-US" sz="1600" b="1" dirty="0" smtClean="0">
                <a:latin typeface="Arial" panose="020B0604020202020204" pitchFamily="34" charset="0"/>
                <a:cs typeface="Arial" panose="020B0604020202020204" pitchFamily="34" charset="0"/>
              </a:rPr>
              <a:t>Maturity</a:t>
            </a:r>
            <a:r>
              <a:rPr lang="en-US" sz="1600" dirty="0" smtClean="0">
                <a:latin typeface="Arial" panose="020B0604020202020204" pitchFamily="34" charset="0"/>
                <a:cs typeface="Arial" panose="020B0604020202020204" pitchFamily="34" charset="0"/>
              </a:rPr>
              <a:t>. Sales now increase only slowly. Competition becomes intense and pricing strategies are now competitive or promotional pricing (3.2). A lot of advertising is used to maintain sales growth. Profits are at their highest</a:t>
            </a:r>
          </a:p>
          <a:p>
            <a:pPr marL="342900" indent="-342900">
              <a:buClr>
                <a:srgbClr val="00B050"/>
              </a:buClr>
              <a:buFont typeface="+mj-lt"/>
              <a:buAutoNum type="arabicPeriod" startAt="4"/>
            </a:pPr>
            <a:r>
              <a:rPr lang="en-US" sz="1600" dirty="0" smtClean="0">
                <a:latin typeface="Arial" panose="020B0604020202020204" pitchFamily="34" charset="0"/>
                <a:cs typeface="Arial" panose="020B0604020202020204" pitchFamily="34" charset="0"/>
              </a:rPr>
              <a:t>Sales have reached </a:t>
            </a:r>
            <a:r>
              <a:rPr lang="en-US" sz="1600" b="1" dirty="0" smtClean="0">
                <a:latin typeface="Arial" panose="020B0604020202020204" pitchFamily="34" charset="0"/>
                <a:cs typeface="Arial" panose="020B0604020202020204" pitchFamily="34" charset="0"/>
              </a:rPr>
              <a:t>saturation</a:t>
            </a:r>
            <a:r>
              <a:rPr lang="en-US" sz="1600" dirty="0" smtClean="0">
                <a:latin typeface="Arial" panose="020B0604020202020204" pitchFamily="34" charset="0"/>
                <a:cs typeface="Arial" panose="020B0604020202020204" pitchFamily="34" charset="0"/>
              </a:rPr>
              <a:t> point and stabilize at their highest point. Competition is high but there are no new competitors. Competitive </a:t>
            </a:r>
            <a:r>
              <a:rPr lang="en-US" sz="1600" dirty="0">
                <a:latin typeface="Arial" panose="020B0604020202020204" pitchFamily="34" charset="0"/>
                <a:cs typeface="Arial" panose="020B0604020202020204" pitchFamily="34" charset="0"/>
              </a:rPr>
              <a:t>p</a:t>
            </a:r>
            <a:r>
              <a:rPr lang="en-US" sz="1600" dirty="0" smtClean="0">
                <a:latin typeface="Arial" panose="020B0604020202020204" pitchFamily="34" charset="0"/>
                <a:cs typeface="Arial" panose="020B0604020202020204" pitchFamily="34" charset="0"/>
              </a:rPr>
              <a:t>ricing is used. A high and stable level of advertising is used, but profits start to fall as sales are static and prices have to be reduced to be competitive.</a:t>
            </a:r>
          </a:p>
          <a:p>
            <a:pPr marL="342900" indent="-342900">
              <a:buClr>
                <a:srgbClr val="00B050"/>
              </a:buClr>
              <a:buFont typeface="+mj-lt"/>
              <a:buAutoNum type="arabicPeriod" startAt="4"/>
            </a:pPr>
            <a:r>
              <a:rPr lang="en-US" sz="1600" dirty="0" smtClean="0">
                <a:latin typeface="Arial" panose="020B0604020202020204" pitchFamily="34" charset="0"/>
                <a:cs typeface="Arial" panose="020B0604020202020204" pitchFamily="34" charset="0"/>
              </a:rPr>
              <a:t>Sales if the product will </a:t>
            </a:r>
            <a:r>
              <a:rPr lang="en-US" sz="1600" b="1" dirty="0" smtClean="0">
                <a:latin typeface="Arial" panose="020B0604020202020204" pitchFamily="34" charset="0"/>
                <a:cs typeface="Arial" panose="020B0604020202020204" pitchFamily="34" charset="0"/>
              </a:rPr>
              <a:t>decline</a:t>
            </a:r>
            <a:r>
              <a:rPr lang="en-US" sz="1600" dirty="0" smtClean="0">
                <a:latin typeface="Arial" panose="020B0604020202020204" pitchFamily="34" charset="0"/>
                <a:cs typeface="Arial" panose="020B0604020202020204" pitchFamily="34" charset="0"/>
              </a:rPr>
              <a:t> as new products come along or because the product has lost its appeal. The products will usually be withdrawn from the market when sales become so low and prices have been reduced so far that it becomes unprofitable to produce the product. Advertising is reduced and then stopped.</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process of what happens to a product is called the </a:t>
            </a:r>
            <a:r>
              <a:rPr lang="en-US" sz="1600" b="1" dirty="0" smtClean="0">
                <a:latin typeface="Arial" panose="020B0604020202020204" pitchFamily="34" charset="0"/>
                <a:cs typeface="Arial" panose="020B0604020202020204" pitchFamily="34" charset="0"/>
              </a:rPr>
              <a:t>product life cycle</a:t>
            </a:r>
            <a:r>
              <a:rPr lang="en-US" sz="1600" dirty="0" smtClean="0">
                <a:latin typeface="Arial" panose="020B0604020202020204" pitchFamily="34" charset="0"/>
                <a:cs typeface="Arial" panose="020B0604020202020204" pitchFamily="34" charset="0"/>
              </a:rPr>
              <a:t>. It is usually drawn as a graph like the ones on the right.</a:t>
            </a:r>
          </a:p>
          <a:p>
            <a:pPr marL="342900" indent="-342900">
              <a:buClr>
                <a:srgbClr val="00B050"/>
              </a:buClr>
              <a:buFont typeface="+mj-lt"/>
              <a:buAutoNum type="arabicPeriod" startAt="4"/>
            </a:pPr>
            <a:endParaRPr lang="en-US" sz="1600" b="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grpSp>
        <p:nvGrpSpPr>
          <p:cNvPr id="3" name="Group 2"/>
          <p:cNvGrpSpPr/>
          <p:nvPr/>
        </p:nvGrpSpPr>
        <p:grpSpPr>
          <a:xfrm>
            <a:off x="5436095" y="1124688"/>
            <a:ext cx="3331495" cy="1728248"/>
            <a:chOff x="5436095" y="1124688"/>
            <a:chExt cx="3331495" cy="1728248"/>
          </a:xfrm>
        </p:grpSpPr>
        <p:pic>
          <p:nvPicPr>
            <p:cNvPr id="5122" name="Picture 2" descr="http://assets.businesscasestudies.co.uk/jd-sports/18/diagra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5" y="1124688"/>
              <a:ext cx="3331495" cy="172824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7380312" y="1317829"/>
              <a:ext cx="432048" cy="959044"/>
            </a:xfrm>
            <a:prstGeom prst="rect">
              <a:avLst/>
            </a:prstGeom>
            <a:solidFill>
              <a:srgbClr val="FFC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2" name="Picture 2" descr="http://assets.businesscasestudies.co.uk/jd-sports/18/diagra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996896"/>
            <a:ext cx="3331495" cy="172824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Rectangle 12"/>
          <p:cNvSpPr/>
          <p:nvPr/>
        </p:nvSpPr>
        <p:spPr>
          <a:xfrm>
            <a:off x="7812360" y="3183265"/>
            <a:ext cx="234062" cy="965815"/>
          </a:xfrm>
          <a:prstGeom prst="rect">
            <a:avLst/>
          </a:prstGeom>
          <a:solidFill>
            <a:srgbClr val="FFC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 name="Group 1"/>
          <p:cNvGrpSpPr/>
          <p:nvPr/>
        </p:nvGrpSpPr>
        <p:grpSpPr>
          <a:xfrm>
            <a:off x="5436096" y="4797152"/>
            <a:ext cx="3331495" cy="1728248"/>
            <a:chOff x="5436096" y="4797152"/>
            <a:chExt cx="3331495" cy="1728248"/>
          </a:xfrm>
        </p:grpSpPr>
        <p:pic>
          <p:nvPicPr>
            <p:cNvPr id="16" name="Picture 2" descr="http://assets.businesscasestudies.co.uk/jd-sports/18/diagra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797152"/>
              <a:ext cx="3331495" cy="172824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8046422" y="4911513"/>
              <a:ext cx="486018" cy="1067479"/>
            </a:xfrm>
            <a:prstGeom prst="rect">
              <a:avLst/>
            </a:prstGeom>
            <a:solidFill>
              <a:srgbClr val="FFC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51108070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6552728" cy="558614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The exact length of the life cycle, in terms of time, varies a great deal from product to product. It is affected by the type of product, e.g. fashionable items will go out of fashion quickly whereas food products may last a very long time. The life cycle of some very popular brands, such as Coca-Cola, is many years, whereas the life cycle of fashionable clothes is less than a year. New developments in technology will make original products obsolete and their life cycle will come to a quick end as new products are purchased in preference to old technology.</a:t>
            </a:r>
          </a:p>
          <a:p>
            <a:pPr>
              <a:buClr>
                <a:srgbClr val="00B050"/>
              </a:buClr>
            </a:pPr>
            <a:r>
              <a:rPr lang="en-US" sz="1700" b="1" dirty="0" smtClean="0">
                <a:latin typeface="Arial" panose="020B0604020202020204" pitchFamily="34" charset="0"/>
                <a:cs typeface="Arial" panose="020B0604020202020204" pitchFamily="34" charset="0"/>
              </a:rPr>
              <a:t>How stages of the product Life Cycle influence marketing decisions.</a:t>
            </a:r>
          </a:p>
          <a:p>
            <a:pPr marL="285750" indent="-28575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Knowing the stage of the life cycle that a product is in can help a business with pricing and promotion decisions. Prices are likely to be higher in the growth stage than in the saturation or decline stage, when the business will want to try and stop sales declining. Spending on promotion will be higher at the introduction stage than in other stages as the business has to inform consumers of the product, establish a brand identity and encourage rapid increases in sales, Advertising would probably be reduced in later stages.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pic>
        <p:nvPicPr>
          <p:cNvPr id="6146" name="Picture 2" descr="https://somartinblog.files.wordpress.com/2014/12/chap_18_03.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86" r="1184" b="9375"/>
          <a:stretch/>
        </p:blipFill>
        <p:spPr bwMode="auto">
          <a:xfrm>
            <a:off x="6839398" y="1148551"/>
            <a:ext cx="2005011" cy="134434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8" name="Picture 4" descr="https://i.ppy.sh/e9158e58dbecf944aca3867f1ac168252499e62e/687474703a2f2f692e7974696d672e636f6d2f76692f4b614938736444784341632f6d617872657364656661756c742e6a706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907" b="9091"/>
          <a:stretch/>
        </p:blipFill>
        <p:spPr bwMode="auto">
          <a:xfrm>
            <a:off x="6804249" y="2564904"/>
            <a:ext cx="2005011" cy="93610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0" name="Picture 6" descr="http://cdn.playbuzz.com/cdn/36b484ad-25fe-4a91-8140-f736e7998826/18af68b4-67c2-4625-993f-6424fb9f25f5_560_42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99" t="5893" r="5052" b="17324"/>
          <a:stretch/>
        </p:blipFill>
        <p:spPr bwMode="auto">
          <a:xfrm>
            <a:off x="6804248" y="3592601"/>
            <a:ext cx="2005011" cy="1276559"/>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2" name="Picture 8" descr="https://upload.wikimedia.org/wikipedia/en/5/5e/50ShadesofGreyCoverArt.jpg"/>
          <p:cNvPicPr>
            <a:picLocks noChangeAspect="1" noChangeArrowheads="1"/>
          </p:cNvPicPr>
          <p:nvPr/>
        </p:nvPicPr>
        <p:blipFill rotWithShape="1">
          <a:blip r:embed="rId6">
            <a:extLst>
              <a:ext uri="{28A0092B-C50C-407E-A947-70E740481C1C}">
                <a14:useLocalDpi xmlns:a14="http://schemas.microsoft.com/office/drawing/2010/main" val="0"/>
              </a:ext>
            </a:extLst>
          </a:blip>
          <a:srcRect b="49136"/>
          <a:stretch/>
        </p:blipFill>
        <p:spPr bwMode="auto">
          <a:xfrm>
            <a:off x="6804248" y="4984763"/>
            <a:ext cx="2011888" cy="154058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97238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pic>
        <p:nvPicPr>
          <p:cNvPr id="10" name="Picture 2" descr="http://assets.businesscasestudies.co.uk/jd-sports/18/diagra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388" y="1700808"/>
            <a:ext cx="8090052" cy="429511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42388" y="6165304"/>
            <a:ext cx="8090052" cy="461665"/>
          </a:xfrm>
          <a:prstGeom prst="rect">
            <a:avLst/>
          </a:prstGeom>
          <a:noFill/>
        </p:spPr>
        <p:txBody>
          <a:bodyPr wrap="square" rtlCol="0">
            <a:spAutoFit/>
          </a:bodyPr>
          <a:lstStyle/>
          <a:p>
            <a:r>
              <a:rPr lang="en-GB" sz="2400" b="1" dirty="0" smtClean="0"/>
              <a:t>1         2           3            4           5          6          7          8</a:t>
            </a:r>
            <a:endParaRPr lang="en-GB" sz="2400" b="1" dirty="0"/>
          </a:p>
        </p:txBody>
      </p:sp>
    </p:spTree>
    <p:extLst>
      <p:ext uri="{BB962C8B-B14F-4D97-AF65-F5344CB8AC3E}">
        <p14:creationId xmlns:p14="http://schemas.microsoft.com/office/powerpoint/2010/main" val="385248315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58999"/>
            <a:ext cx="8496944" cy="4856714"/>
          </a:xfrm>
          <a:prstGeom prst="rect">
            <a:avLst/>
          </a:prstGeom>
        </p:spPr>
        <p:txBody>
          <a:bodyPr wrap="square">
            <a:spAutoFit/>
          </a:bodyPr>
          <a:lstStyle/>
          <a:p>
            <a:pPr>
              <a:buClr>
                <a:srgbClr val="00B050"/>
              </a:buClr>
            </a:pPr>
            <a:r>
              <a:rPr lang="en-US" sz="1720" b="1" dirty="0" smtClean="0">
                <a:solidFill>
                  <a:srgbClr val="002060"/>
                </a:solidFill>
                <a:latin typeface="Arial" panose="020B0604020202020204" pitchFamily="34" charset="0"/>
                <a:cs typeface="Arial" panose="020B0604020202020204" pitchFamily="34" charset="0"/>
              </a:rPr>
              <a:t>Case Study Example</a:t>
            </a:r>
          </a:p>
          <a:p>
            <a:pPr marL="285750" indent="-285750">
              <a:buClr>
                <a:srgbClr val="00B050"/>
              </a:buClr>
              <a:buFont typeface="Wingdings 3" panose="05040102010807070707" pitchFamily="18" charset="2"/>
              <a:buChar char=""/>
            </a:pPr>
            <a:r>
              <a:rPr lang="en-US" sz="1720" dirty="0" smtClean="0">
                <a:solidFill>
                  <a:srgbClr val="002060"/>
                </a:solidFill>
                <a:latin typeface="Arial" panose="020B0604020202020204" pitchFamily="34" charset="0"/>
                <a:cs typeface="Arial" panose="020B0604020202020204" pitchFamily="34" charset="0"/>
              </a:rPr>
              <a:t>Ace Computers plc invented a new game. It had been developed over several months before it was finally launched on to the market. Initially it was expensive, being brought by only a few people who wanted to be the first to play the new game. It quickly became successful – a lot of advertising was used to promote the game and sales grew rapidly. Over the next few months, more and more shops ordered copies of the game and competition between the shops was fierce. The shops offered the game at cheaper and cheaper prices to attract customers and the prices for the game started to fall. Sales grew steadily now, not at the fast rates of increase that were first seen. Once most computer users had purchased the game, the market was saturated and sales began to fall, even though prices by now were low. The game was making little or no profit for the company and so they decided to withdraw the game from sale and concentrate on the new games that they had introduced.</a:t>
            </a:r>
          </a:p>
          <a:p>
            <a:pPr>
              <a:buClr>
                <a:srgbClr val="00B050"/>
              </a:buClr>
            </a:pPr>
            <a:r>
              <a:rPr lang="en-US" sz="1720" b="1" dirty="0" smtClean="0">
                <a:solidFill>
                  <a:srgbClr val="FF0000"/>
                </a:solidFill>
                <a:latin typeface="Arial" panose="020B0604020202020204" pitchFamily="34" charset="0"/>
                <a:cs typeface="Arial" panose="020B0604020202020204" pitchFamily="34" charset="0"/>
              </a:rPr>
              <a:t>Activity 12.6</a:t>
            </a:r>
          </a:p>
          <a:p>
            <a:pPr marL="285750" indent="-285750">
              <a:buClr>
                <a:srgbClr val="00B050"/>
              </a:buClr>
              <a:buFont typeface="Wingdings 3" panose="05040102010807070707" pitchFamily="18" charset="2"/>
              <a:buChar char=""/>
            </a:pPr>
            <a:r>
              <a:rPr lang="en-US" sz="1720" dirty="0" smtClean="0">
                <a:solidFill>
                  <a:srgbClr val="FF0000"/>
                </a:solidFill>
                <a:latin typeface="Arial" panose="020B0604020202020204" pitchFamily="34" charset="0"/>
                <a:cs typeface="Arial" panose="020B0604020202020204" pitchFamily="34" charset="0"/>
              </a:rPr>
              <a:t>Using the case study above. Draw the product life cycle for the game invented by Compute plc. Label the diagram with the different stages that the game went through.</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165</a:t>
            </a:r>
            <a:endParaRPr lang="en-GB" sz="2000" b="1" dirty="0">
              <a:latin typeface="Arial" panose="020B0604020202020204" pitchFamily="34" charset="0"/>
              <a:cs typeface="Arial" panose="020B0604020202020204" pitchFamily="34" charset="0"/>
            </a:endParaRPr>
          </a:p>
        </p:txBody>
      </p:sp>
      <p:sp>
        <p:nvSpPr>
          <p:cNvPr id="2" name="TextBox 1"/>
          <p:cNvSpPr txBox="1"/>
          <p:nvPr/>
        </p:nvSpPr>
        <p:spPr>
          <a:xfrm>
            <a:off x="291891" y="5949280"/>
            <a:ext cx="8528581" cy="646331"/>
          </a:xfrm>
          <a:prstGeom prst="rect">
            <a:avLst/>
          </a:prstGeom>
          <a:solidFill>
            <a:schemeClr val="tx2">
              <a:lumMod val="40000"/>
              <a:lumOff val="60000"/>
            </a:schemeClr>
          </a:solidFill>
          <a:ln w="38100">
            <a:solidFill>
              <a:schemeClr val="tx1"/>
            </a:solidFill>
          </a:ln>
        </p:spPr>
        <p:txBody>
          <a:bodyPr wrap="square" rtlCol="0">
            <a:spAutoFit/>
          </a:bodyPr>
          <a:lstStyle/>
          <a:p>
            <a:r>
              <a:rPr lang="en-US" sz="1720" b="1" dirty="0" smtClean="0"/>
              <a:t>Tips for success </a:t>
            </a:r>
            <a:r>
              <a:rPr lang="en-US" sz="1720" dirty="0" smtClean="0"/>
              <a:t>– make sure you can identify the stages of the product life cycle for a particular product.</a:t>
            </a:r>
            <a:endParaRPr lang="en-GB" sz="1720" dirty="0"/>
          </a:p>
        </p:txBody>
      </p:sp>
    </p:spTree>
    <p:extLst>
      <p:ext uri="{BB962C8B-B14F-4D97-AF65-F5344CB8AC3E}">
        <p14:creationId xmlns:p14="http://schemas.microsoft.com/office/powerpoint/2010/main" val="169576845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2" name="TextBox 1"/>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1026" name="Picture 2" descr="Image result for rubix cube"/>
          <p:cNvPicPr>
            <a:picLocks noChangeAspect="1" noChangeArrowheads="1"/>
          </p:cNvPicPr>
          <p:nvPr/>
        </p:nvPicPr>
        <p:blipFill rotWithShape="1">
          <a:blip r:embed="rId11">
            <a:extLst>
              <a:ext uri="{28A0092B-C50C-407E-A947-70E740481C1C}">
                <a14:useLocalDpi xmlns:a14="http://schemas.microsoft.com/office/drawing/2010/main" val="0"/>
              </a:ext>
            </a:extLst>
          </a:blip>
          <a:srcRect t="6544" b="4746"/>
          <a:stretch/>
        </p:blipFill>
        <p:spPr bwMode="auto">
          <a:xfrm>
            <a:off x="1907704" y="1628800"/>
            <a:ext cx="4968552" cy="4407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305209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b="1" dirty="0" smtClean="0"/>
              <a:t>Assignment Scenario</a:t>
            </a:r>
          </a:p>
        </p:txBody>
      </p:sp>
      <p:sp>
        <p:nvSpPr>
          <p:cNvPr id="2" name="Rectangle 1"/>
          <p:cNvSpPr/>
          <p:nvPr/>
        </p:nvSpPr>
        <p:spPr>
          <a:xfrm>
            <a:off x="323528" y="1124446"/>
            <a:ext cx="8496944" cy="5324535"/>
          </a:xfrm>
          <a:prstGeom prst="rect">
            <a:avLst/>
          </a:prstGeom>
        </p:spPr>
        <p:txBody>
          <a:bodyPr wrap="square">
            <a:spAutoFit/>
          </a:bodyPr>
          <a:lstStyle/>
          <a:p>
            <a:r>
              <a:rPr lang="en-GB" sz="2000" b="1" dirty="0"/>
              <a:t>3.3.1</a:t>
            </a:r>
            <a:r>
              <a:rPr lang="en-GB" sz="2000" dirty="0"/>
              <a:t> </a:t>
            </a:r>
            <a:r>
              <a:rPr lang="en-GB" sz="2000" dirty="0" smtClean="0"/>
              <a:t>- Product</a:t>
            </a:r>
            <a:r>
              <a:rPr lang="en-GB" sz="2000" dirty="0"/>
              <a:t>:</a:t>
            </a:r>
          </a:p>
          <a:p>
            <a:pPr marL="457200" indent="-225425">
              <a:buClr>
                <a:srgbClr val="00B050"/>
              </a:buClr>
              <a:buFont typeface="Arial" panose="020B0604020202020204" pitchFamily="34" charset="0"/>
              <a:buChar char="•"/>
            </a:pPr>
            <a:r>
              <a:rPr lang="en-US" sz="2000" dirty="0" smtClean="0"/>
              <a:t>The </a:t>
            </a:r>
            <a:r>
              <a:rPr lang="en-US" sz="2000" dirty="0"/>
              <a:t>costs and benefits of developing new products</a:t>
            </a:r>
          </a:p>
          <a:p>
            <a:pPr marL="457200" indent="-225425">
              <a:buClr>
                <a:srgbClr val="00B050"/>
              </a:buClr>
              <a:buFont typeface="Arial" panose="020B0604020202020204" pitchFamily="34" charset="0"/>
              <a:buChar char="•"/>
            </a:pPr>
            <a:r>
              <a:rPr lang="en-US" sz="2000" dirty="0" smtClean="0"/>
              <a:t>Brand </a:t>
            </a:r>
            <a:r>
              <a:rPr lang="en-US" sz="2000" dirty="0"/>
              <a:t>image – impact on sales and customer loyalty</a:t>
            </a:r>
          </a:p>
          <a:p>
            <a:pPr marL="457200" indent="-225425">
              <a:buClr>
                <a:srgbClr val="00B050"/>
              </a:buClr>
              <a:buFont typeface="Arial" panose="020B0604020202020204" pitchFamily="34" charset="0"/>
              <a:buChar char="•"/>
            </a:pPr>
            <a:r>
              <a:rPr lang="en-GB" sz="2000" dirty="0" smtClean="0"/>
              <a:t>The </a:t>
            </a:r>
            <a:r>
              <a:rPr lang="en-GB" sz="2000" dirty="0"/>
              <a:t>role of packaging</a:t>
            </a:r>
          </a:p>
          <a:p>
            <a:pPr marL="457200" indent="-225425">
              <a:buClr>
                <a:srgbClr val="00B050"/>
              </a:buClr>
              <a:buFont typeface="Arial" panose="020B0604020202020204" pitchFamily="34" charset="0"/>
              <a:buChar char="•"/>
            </a:pPr>
            <a:r>
              <a:rPr lang="en-US" sz="2000" dirty="0" smtClean="0"/>
              <a:t>The </a:t>
            </a:r>
            <a:r>
              <a:rPr lang="en-US" sz="2000" dirty="0"/>
              <a:t>product life cycle: main stages and extension </a:t>
            </a:r>
            <a:r>
              <a:rPr lang="en-US" sz="2000" dirty="0" smtClean="0"/>
              <a:t>strategies; draw </a:t>
            </a:r>
            <a:r>
              <a:rPr lang="en-US" sz="2000" dirty="0"/>
              <a:t>and interpret a product life cycle diagram</a:t>
            </a:r>
          </a:p>
          <a:p>
            <a:pPr marL="457200" indent="-225425">
              <a:buClr>
                <a:srgbClr val="00B050"/>
              </a:buClr>
              <a:buFont typeface="Arial" panose="020B0604020202020204" pitchFamily="34" charset="0"/>
              <a:buChar char="•"/>
            </a:pPr>
            <a:r>
              <a:rPr lang="en-US" sz="2000" dirty="0" smtClean="0"/>
              <a:t>How </a:t>
            </a:r>
            <a:r>
              <a:rPr lang="en-US" sz="2000" dirty="0"/>
              <a:t>stages of the product life cycle can influence </a:t>
            </a:r>
            <a:r>
              <a:rPr lang="en-US" sz="2000" dirty="0" smtClean="0"/>
              <a:t>marketing decisions</a:t>
            </a:r>
            <a:r>
              <a:rPr lang="en-US" sz="2000" dirty="0"/>
              <a:t>, e.g. promotion and pricing decisions</a:t>
            </a:r>
          </a:p>
          <a:p>
            <a:r>
              <a:rPr lang="en-GB" sz="2000" b="1" dirty="0"/>
              <a:t>3.3.2</a:t>
            </a:r>
            <a:r>
              <a:rPr lang="en-GB" sz="2000" dirty="0"/>
              <a:t> </a:t>
            </a:r>
            <a:r>
              <a:rPr lang="en-GB" sz="2000" dirty="0" smtClean="0"/>
              <a:t>- Price</a:t>
            </a:r>
            <a:r>
              <a:rPr lang="en-GB" sz="2000" dirty="0"/>
              <a:t>:</a:t>
            </a:r>
          </a:p>
          <a:p>
            <a:pPr marL="457200" indent="-225425">
              <a:buClr>
                <a:srgbClr val="00B050"/>
              </a:buClr>
              <a:buFont typeface="Arial" panose="020B0604020202020204" pitchFamily="34" charset="0"/>
              <a:buChar char="•"/>
            </a:pPr>
            <a:r>
              <a:rPr lang="en-US" sz="2000" dirty="0" smtClean="0"/>
              <a:t>Pricing </a:t>
            </a:r>
            <a:r>
              <a:rPr lang="en-US" sz="2000" dirty="0"/>
              <a:t>methods: cost plus, competitive, penetration, </a:t>
            </a:r>
            <a:r>
              <a:rPr lang="en-US" sz="2000" dirty="0" smtClean="0"/>
              <a:t>skimming and </a:t>
            </a:r>
            <a:r>
              <a:rPr lang="en-US" sz="2000" dirty="0"/>
              <a:t>promotional; their benefits and limitations</a:t>
            </a:r>
          </a:p>
          <a:p>
            <a:pPr marL="457200" indent="-225425">
              <a:buClr>
                <a:srgbClr val="00B050"/>
              </a:buClr>
              <a:buFont typeface="Arial" panose="020B0604020202020204" pitchFamily="34" charset="0"/>
              <a:buChar char="•"/>
            </a:pPr>
            <a:r>
              <a:rPr lang="en-US" sz="2000" dirty="0" smtClean="0"/>
              <a:t>Recommend </a:t>
            </a:r>
            <a:r>
              <a:rPr lang="en-US" sz="2000" dirty="0"/>
              <a:t>and justify an appropriate pricing method in </a:t>
            </a:r>
            <a:r>
              <a:rPr lang="en-US" sz="2000" dirty="0" smtClean="0"/>
              <a:t>given </a:t>
            </a:r>
            <a:r>
              <a:rPr lang="en-GB" sz="2000" dirty="0" smtClean="0"/>
              <a:t>circumstances</a:t>
            </a:r>
            <a:endParaRPr lang="en-GB" sz="2000" dirty="0"/>
          </a:p>
          <a:p>
            <a:pPr marL="457200" indent="-225425">
              <a:buClr>
                <a:srgbClr val="00B050"/>
              </a:buClr>
              <a:buFont typeface="Arial" panose="020B0604020202020204" pitchFamily="34" charset="0"/>
              <a:buChar char="•"/>
            </a:pPr>
            <a:r>
              <a:rPr lang="en-US" sz="2000" dirty="0" smtClean="0"/>
              <a:t>Understand </a:t>
            </a:r>
            <a:r>
              <a:rPr lang="en-US" sz="2000" dirty="0"/>
              <a:t>the significance of price elasticity: </a:t>
            </a:r>
            <a:r>
              <a:rPr lang="en-US" sz="2000" dirty="0" smtClean="0"/>
              <a:t>difference between </a:t>
            </a:r>
            <a:r>
              <a:rPr lang="en-US" sz="2000" dirty="0"/>
              <a:t>price elastic demand and price inelastic </a:t>
            </a:r>
            <a:r>
              <a:rPr lang="en-US" sz="2000" dirty="0" smtClean="0"/>
              <a:t>demand; importance </a:t>
            </a:r>
            <a:r>
              <a:rPr lang="en-US" sz="2000" dirty="0"/>
              <a:t>of the concept in pricing decisions </a:t>
            </a:r>
            <a:r>
              <a:rPr lang="en-US" sz="2000" i="1" dirty="0"/>
              <a:t>(knowledge of </a:t>
            </a:r>
            <a:r>
              <a:rPr lang="en-US" sz="2000" i="1" dirty="0" smtClean="0"/>
              <a:t>the formula </a:t>
            </a:r>
            <a:r>
              <a:rPr lang="en-US" sz="2000" i="1" dirty="0"/>
              <a:t>and calculations of PED will </a:t>
            </a:r>
            <a:r>
              <a:rPr lang="en-US" sz="2000" b="1" i="1" dirty="0"/>
              <a:t>not </a:t>
            </a:r>
            <a:r>
              <a:rPr lang="en-US" sz="2000" i="1" dirty="0"/>
              <a:t>be examined</a:t>
            </a:r>
            <a:r>
              <a:rPr lang="en-US" sz="2000" i="1" dirty="0" smtClean="0"/>
              <a:t>)</a:t>
            </a:r>
            <a:endParaRPr lang="en-US" sz="2000" i="1" dirty="0"/>
          </a:p>
        </p:txBody>
      </p:sp>
    </p:spTree>
    <p:extLst>
      <p:ext uri="{BB962C8B-B14F-4D97-AF65-F5344CB8AC3E}">
        <p14:creationId xmlns:p14="http://schemas.microsoft.com/office/powerpoint/2010/main" val="1066964861"/>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2050" name="Picture 2" descr="Image result for nintendo wii u"/>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527" y="1684594"/>
            <a:ext cx="8540247" cy="4120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700154"/>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3" name="Picture 2" descr="Image result for messi"/>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9940" y="1611312"/>
            <a:ext cx="8024508" cy="4513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328822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4098" name="Picture 2" descr="Image result for cornetto"/>
          <p:cNvPicPr>
            <a:picLocks noChangeAspect="1" noChangeArrowheads="1"/>
          </p:cNvPicPr>
          <p:nvPr/>
        </p:nvPicPr>
        <p:blipFill rotWithShape="1">
          <a:blip r:embed="rId11">
            <a:extLst>
              <a:ext uri="{28A0092B-C50C-407E-A947-70E740481C1C}">
                <a14:useLocalDpi xmlns:a14="http://schemas.microsoft.com/office/drawing/2010/main" val="0"/>
              </a:ext>
            </a:extLst>
          </a:blip>
          <a:srcRect l="3228" t="11029" r="3139" b="9537"/>
          <a:stretch/>
        </p:blipFill>
        <p:spPr bwMode="auto">
          <a:xfrm>
            <a:off x="298371" y="1645979"/>
            <a:ext cx="8574141" cy="3961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65315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5122" name="Picture 2" descr="Image result for counter strike"/>
          <p:cNvPicPr>
            <a:picLocks noChangeAspect="1" noChangeArrowheads="1"/>
          </p:cNvPicPr>
          <p:nvPr/>
        </p:nvPicPr>
        <p:blipFill rotWithShape="1">
          <a:blip r:embed="rId11">
            <a:extLst>
              <a:ext uri="{28A0092B-C50C-407E-A947-70E740481C1C}">
                <a14:useLocalDpi xmlns:a14="http://schemas.microsoft.com/office/drawing/2010/main" val="0"/>
              </a:ext>
            </a:extLst>
          </a:blip>
          <a:srcRect t="9694"/>
          <a:stretch/>
        </p:blipFill>
        <p:spPr bwMode="auto">
          <a:xfrm>
            <a:off x="1271776" y="1602842"/>
            <a:ext cx="6252552" cy="4517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0837793"/>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6146" name="Picture 2" descr="Image result for friend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8300" y="1641186"/>
            <a:ext cx="8472171" cy="4236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3859660"/>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7170" name="Picture 2" descr="Image result for hoverboards"/>
          <p:cNvPicPr>
            <a:picLocks noChangeAspect="1" noChangeArrowheads="1"/>
          </p:cNvPicPr>
          <p:nvPr/>
        </p:nvPicPr>
        <p:blipFill rotWithShape="1">
          <a:blip r:embed="rId11">
            <a:extLst>
              <a:ext uri="{28A0092B-C50C-407E-A947-70E740481C1C}">
                <a14:useLocalDpi xmlns:a14="http://schemas.microsoft.com/office/drawing/2010/main" val="0"/>
              </a:ext>
            </a:extLst>
          </a:blip>
          <a:srcRect t="6048" b="23645"/>
          <a:stretch/>
        </p:blipFill>
        <p:spPr bwMode="auto">
          <a:xfrm>
            <a:off x="1475656" y="1610216"/>
            <a:ext cx="6336704" cy="4455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560130"/>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3.3.1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The Product Life Cycle</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48551"/>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Quiz: </a:t>
            </a:r>
            <a:r>
              <a:rPr lang="en-US" sz="2400" dirty="0" smtClean="0">
                <a:latin typeface="Arial" panose="020B0604020202020204" pitchFamily="34" charset="0"/>
                <a:cs typeface="Arial" panose="020B0604020202020204" pitchFamily="34" charset="0"/>
              </a:rPr>
              <a:t>Where on the Product Life Cycle are these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164</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442388" y="6165304"/>
            <a:ext cx="8090052" cy="461665"/>
          </a:xfrm>
          <a:prstGeom prst="rect">
            <a:avLst/>
          </a:prstGeom>
          <a:noFill/>
        </p:spPr>
        <p:txBody>
          <a:bodyPr wrap="square" rtlCol="0">
            <a:spAutoFit/>
          </a:bodyPr>
          <a:lstStyle/>
          <a:p>
            <a:r>
              <a:rPr lang="en-GB" sz="2400" b="1" dirty="0" smtClean="0">
                <a:hlinkClick r:id="rId3" action="ppaction://hlinksldjump"/>
              </a:rPr>
              <a:t>1</a:t>
            </a:r>
            <a:r>
              <a:rPr lang="en-GB" sz="2400" b="1" dirty="0" smtClean="0"/>
              <a:t>         </a:t>
            </a:r>
            <a:r>
              <a:rPr lang="en-GB" sz="2400" b="1" dirty="0" smtClean="0">
                <a:hlinkClick r:id="rId4" action="ppaction://hlinksldjump"/>
              </a:rPr>
              <a:t>2</a:t>
            </a:r>
            <a:r>
              <a:rPr lang="en-GB" sz="2400" b="1" dirty="0" smtClean="0"/>
              <a:t>           </a:t>
            </a:r>
            <a:r>
              <a:rPr lang="en-GB" sz="2400" b="1" dirty="0" smtClean="0">
                <a:hlinkClick r:id="rId5" action="ppaction://hlinksldjump"/>
              </a:rPr>
              <a:t>3</a:t>
            </a:r>
            <a:r>
              <a:rPr lang="en-GB" sz="2400" b="1" dirty="0" smtClean="0"/>
              <a:t>            </a:t>
            </a:r>
            <a:r>
              <a:rPr lang="en-GB" sz="2400" b="1" dirty="0" smtClean="0">
                <a:hlinkClick r:id="rId6" action="ppaction://hlinksldjump"/>
              </a:rPr>
              <a:t>4</a:t>
            </a:r>
            <a:r>
              <a:rPr lang="en-GB" sz="2400" b="1" dirty="0" smtClean="0"/>
              <a:t>           </a:t>
            </a:r>
            <a:r>
              <a:rPr lang="en-GB" sz="2400" b="1" dirty="0" smtClean="0">
                <a:hlinkClick r:id="rId7" action="ppaction://hlinksldjump"/>
              </a:rPr>
              <a:t>5</a:t>
            </a:r>
            <a:r>
              <a:rPr lang="en-GB" sz="2400" b="1" dirty="0" smtClean="0"/>
              <a:t>          </a:t>
            </a:r>
            <a:r>
              <a:rPr lang="en-GB" sz="2400" b="1" dirty="0" smtClean="0">
                <a:hlinkClick r:id="rId8" action="ppaction://hlinksldjump"/>
              </a:rPr>
              <a:t>6</a:t>
            </a:r>
            <a:r>
              <a:rPr lang="en-GB" sz="2400" b="1" dirty="0" smtClean="0"/>
              <a:t>          </a:t>
            </a:r>
            <a:r>
              <a:rPr lang="en-GB" sz="2400" b="1" dirty="0" smtClean="0">
                <a:hlinkClick r:id="rId9" action="ppaction://hlinksldjump"/>
              </a:rPr>
              <a:t>7</a:t>
            </a:r>
            <a:r>
              <a:rPr lang="en-GB" sz="2400" b="1" dirty="0" smtClean="0"/>
              <a:t>          </a:t>
            </a:r>
            <a:r>
              <a:rPr lang="en-GB" sz="2400" b="1" dirty="0" smtClean="0">
                <a:hlinkClick r:id="rId10" action="ppaction://hlinksldjump"/>
              </a:rPr>
              <a:t>8</a:t>
            </a:r>
            <a:endParaRPr lang="en-GB" sz="2400" b="1" dirty="0"/>
          </a:p>
        </p:txBody>
      </p:sp>
      <p:pic>
        <p:nvPicPr>
          <p:cNvPr id="8194" name="Picture 2" descr="Image result for self driving tesla"/>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41672" y="1646677"/>
            <a:ext cx="6714703" cy="4419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6657844"/>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000" dirty="0" smtClean="0">
                <a:latin typeface="Arial" panose="020B0604020202020204" pitchFamily="34" charset="0"/>
                <a:cs typeface="Arial" panose="020B0604020202020204" pitchFamily="34" charset="0"/>
              </a:rPr>
              <a:t>3.3.1 </a:t>
            </a:r>
            <a:r>
              <a:rPr lang="en-GB" sz="3000" dirty="0">
                <a:latin typeface="Arial" panose="020B0604020202020204" pitchFamily="34" charset="0"/>
                <a:cs typeface="Arial" panose="020B0604020202020204" pitchFamily="34" charset="0"/>
              </a:rPr>
              <a:t>– </a:t>
            </a:r>
            <a:r>
              <a:rPr lang="en-GB" sz="3000" dirty="0" smtClean="0">
                <a:latin typeface="Arial" panose="020B0604020202020204" pitchFamily="34" charset="0"/>
                <a:cs typeface="Arial" panose="020B0604020202020204" pitchFamily="34" charset="0"/>
              </a:rPr>
              <a:t>Extending </a:t>
            </a:r>
            <a:r>
              <a:rPr lang="en-US" sz="3000" dirty="0" smtClean="0">
                <a:latin typeface="Arial" panose="020B0604020202020204" pitchFamily="34" charset="0"/>
                <a:cs typeface="Arial" panose="020B0604020202020204" pitchFamily="34" charset="0"/>
              </a:rPr>
              <a:t>The Product Life Cycle</a:t>
            </a:r>
            <a:endParaRPr lang="en-US" sz="3000" dirty="0">
              <a:latin typeface="Arial" panose="020B0604020202020204" pitchFamily="34" charset="0"/>
              <a:cs typeface="Arial" panose="020B0604020202020204" pitchFamily="34" charset="0"/>
            </a:endParaRPr>
          </a:p>
        </p:txBody>
      </p:sp>
      <p:sp>
        <p:nvSpPr>
          <p:cNvPr id="34" name="Rectangle 33"/>
          <p:cNvSpPr/>
          <p:nvPr/>
        </p:nvSpPr>
        <p:spPr>
          <a:xfrm>
            <a:off x="323528" y="1158999"/>
            <a:ext cx="8496944" cy="1151084"/>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20" dirty="0" smtClean="0">
                <a:latin typeface="Arial" panose="020B0604020202020204" pitchFamily="34" charset="0"/>
                <a:cs typeface="Arial" panose="020B0604020202020204" pitchFamily="34" charset="0"/>
              </a:rPr>
              <a:t>When a product reaches the maturity or saturation stage of its product life cycle, a business may stop sales starting to fall by adopting extension strategies. These are ways that sales may be given a boost. Some possible ways businesses might extend the life cycle of their products are shown below:</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165</a:t>
            </a:r>
            <a:endParaRPr lang="en-GB" sz="2000" b="1" dirty="0">
              <a:latin typeface="Arial" panose="020B0604020202020204" pitchFamily="34" charset="0"/>
              <a:cs typeface="Arial" panose="020B0604020202020204" pitchFamily="34" charset="0"/>
            </a:endParaRPr>
          </a:p>
        </p:txBody>
      </p:sp>
      <p:sp>
        <p:nvSpPr>
          <p:cNvPr id="2" name="TextBox 1"/>
          <p:cNvSpPr txBox="1"/>
          <p:nvPr/>
        </p:nvSpPr>
        <p:spPr>
          <a:xfrm>
            <a:off x="291891" y="5951021"/>
            <a:ext cx="8528581" cy="646331"/>
          </a:xfrm>
          <a:prstGeom prst="rect">
            <a:avLst/>
          </a:prstGeom>
          <a:solidFill>
            <a:schemeClr val="tx2">
              <a:lumMod val="40000"/>
              <a:lumOff val="60000"/>
            </a:schemeClr>
          </a:solidFill>
          <a:ln w="38100">
            <a:solidFill>
              <a:schemeClr val="tx1"/>
            </a:solidFill>
          </a:ln>
        </p:spPr>
        <p:txBody>
          <a:bodyPr wrap="square" rtlCol="0">
            <a:spAutoFit/>
          </a:bodyPr>
          <a:lstStyle/>
          <a:p>
            <a:r>
              <a:rPr lang="en-US" b="1" dirty="0" smtClean="0"/>
              <a:t>Tips for success </a:t>
            </a:r>
            <a:r>
              <a:rPr lang="en-US" dirty="0" smtClean="0"/>
              <a:t>– make sure you can select suitable extension strategies for particular products</a:t>
            </a:r>
            <a:endParaRPr lang="en-GB" dirty="0"/>
          </a:p>
        </p:txBody>
      </p:sp>
      <p:sp>
        <p:nvSpPr>
          <p:cNvPr id="7" name="TextBox 6"/>
          <p:cNvSpPr txBox="1"/>
          <p:nvPr/>
        </p:nvSpPr>
        <p:spPr>
          <a:xfrm>
            <a:off x="3068002" y="3573016"/>
            <a:ext cx="3007996" cy="707886"/>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EXTENDING THE PRODUCT LIFE CYCLE</a:t>
            </a:r>
            <a:endParaRPr lang="en-GB" sz="2000" dirty="0"/>
          </a:p>
        </p:txBody>
      </p:sp>
      <p:sp>
        <p:nvSpPr>
          <p:cNvPr id="8" name="TextBox 7"/>
          <p:cNvSpPr txBox="1"/>
          <p:nvPr/>
        </p:nvSpPr>
        <p:spPr>
          <a:xfrm>
            <a:off x="3339861" y="2337578"/>
            <a:ext cx="2474219"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Sell into new markets, e.g. export the product to another country</a:t>
            </a:r>
            <a:endParaRPr lang="en-GB" sz="1600" dirty="0"/>
          </a:p>
        </p:txBody>
      </p:sp>
      <p:sp>
        <p:nvSpPr>
          <p:cNvPr id="9" name="TextBox 8"/>
          <p:cNvSpPr txBox="1"/>
          <p:nvPr/>
        </p:nvSpPr>
        <p:spPr>
          <a:xfrm>
            <a:off x="6238126" y="2337578"/>
            <a:ext cx="2436806"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Make small changes to the product’s design, colour or packaging</a:t>
            </a:r>
            <a:endParaRPr lang="en-GB" sz="1600" dirty="0"/>
          </a:p>
        </p:txBody>
      </p:sp>
      <p:sp>
        <p:nvSpPr>
          <p:cNvPr id="10" name="TextBox 9"/>
          <p:cNvSpPr txBox="1"/>
          <p:nvPr/>
        </p:nvSpPr>
        <p:spPr>
          <a:xfrm>
            <a:off x="383786" y="2337578"/>
            <a:ext cx="2532029"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Introduce new variations of the original product, e.g. a children’s version</a:t>
            </a:r>
            <a:endParaRPr lang="en-GB" sz="1600" dirty="0"/>
          </a:p>
        </p:txBody>
      </p:sp>
      <p:sp>
        <p:nvSpPr>
          <p:cNvPr id="11" name="TextBox 10"/>
          <p:cNvSpPr txBox="1"/>
          <p:nvPr/>
        </p:nvSpPr>
        <p:spPr>
          <a:xfrm>
            <a:off x="3177901" y="4623413"/>
            <a:ext cx="2788198"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Introduce a new, improved version of the old product</a:t>
            </a:r>
            <a:endParaRPr lang="en-GB" sz="1600" dirty="0"/>
          </a:p>
        </p:txBody>
      </p:sp>
      <p:sp>
        <p:nvSpPr>
          <p:cNvPr id="12" name="TextBox 11"/>
          <p:cNvSpPr txBox="1"/>
          <p:nvPr/>
        </p:nvSpPr>
        <p:spPr>
          <a:xfrm>
            <a:off x="6444208" y="4623412"/>
            <a:ext cx="2329013"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Sell through additional different retail outlets</a:t>
            </a:r>
            <a:endParaRPr lang="en-GB" sz="1600" dirty="0"/>
          </a:p>
        </p:txBody>
      </p:sp>
      <p:sp>
        <p:nvSpPr>
          <p:cNvPr id="13" name="TextBox 12"/>
          <p:cNvSpPr txBox="1"/>
          <p:nvPr/>
        </p:nvSpPr>
        <p:spPr>
          <a:xfrm>
            <a:off x="373951" y="4644425"/>
            <a:ext cx="2325841"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Use a new advertising campaign</a:t>
            </a:r>
            <a:endParaRPr lang="en-GB" sz="1600" dirty="0"/>
          </a:p>
        </p:txBody>
      </p:sp>
      <p:cxnSp>
        <p:nvCxnSpPr>
          <p:cNvPr id="14" name="Straight Arrow Connector 13"/>
          <p:cNvCxnSpPr>
            <a:stCxn id="7" idx="1"/>
            <a:endCxn id="10" idx="2"/>
          </p:cNvCxnSpPr>
          <p:nvPr/>
        </p:nvCxnSpPr>
        <p:spPr>
          <a:xfrm flipH="1" flipV="1">
            <a:off x="1649801" y="3168575"/>
            <a:ext cx="1418201" cy="75838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1"/>
            <a:endCxn id="13" idx="0"/>
          </p:cNvCxnSpPr>
          <p:nvPr/>
        </p:nvCxnSpPr>
        <p:spPr>
          <a:xfrm flipH="1">
            <a:off x="1536872" y="3926959"/>
            <a:ext cx="1531130" cy="71746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7" idx="0"/>
            <a:endCxn id="8" idx="2"/>
          </p:cNvCxnSpPr>
          <p:nvPr/>
        </p:nvCxnSpPr>
        <p:spPr>
          <a:xfrm flipV="1">
            <a:off x="4572000" y="3168575"/>
            <a:ext cx="4971" cy="40444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7" idx="2"/>
            <a:endCxn id="11" idx="0"/>
          </p:cNvCxnSpPr>
          <p:nvPr/>
        </p:nvCxnSpPr>
        <p:spPr>
          <a:xfrm>
            <a:off x="4572000" y="4280902"/>
            <a:ext cx="0" cy="34251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7" idx="3"/>
            <a:endCxn id="9" idx="2"/>
          </p:cNvCxnSpPr>
          <p:nvPr/>
        </p:nvCxnSpPr>
        <p:spPr>
          <a:xfrm flipV="1">
            <a:off x="6075998" y="3168575"/>
            <a:ext cx="1380531" cy="75838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7" idx="3"/>
            <a:endCxn id="12" idx="0"/>
          </p:cNvCxnSpPr>
          <p:nvPr/>
        </p:nvCxnSpPr>
        <p:spPr>
          <a:xfrm>
            <a:off x="6075998" y="3926959"/>
            <a:ext cx="1532717" cy="696453"/>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83786" y="5301208"/>
            <a:ext cx="4390946" cy="369332"/>
          </a:xfrm>
          <a:prstGeom prst="rect">
            <a:avLst/>
          </a:prstGeom>
          <a:noFill/>
        </p:spPr>
        <p:txBody>
          <a:bodyPr wrap="none" rtlCol="0">
            <a:spAutoFit/>
          </a:bodyPr>
          <a:lstStyle/>
          <a:p>
            <a:r>
              <a:rPr lang="en-US" b="1" dirty="0" smtClean="0"/>
              <a:t>Product life cycle extension strategies</a:t>
            </a:r>
            <a:endParaRPr lang="en-GB" b="1" dirty="0"/>
          </a:p>
        </p:txBody>
      </p:sp>
    </p:spTree>
    <p:extLst>
      <p:ext uri="{BB962C8B-B14F-4D97-AF65-F5344CB8AC3E}">
        <p14:creationId xmlns:p14="http://schemas.microsoft.com/office/powerpoint/2010/main" val="1824199320"/>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000" dirty="0" smtClean="0">
                <a:latin typeface="Arial" panose="020B0604020202020204" pitchFamily="34" charset="0"/>
                <a:cs typeface="Arial" panose="020B0604020202020204" pitchFamily="34" charset="0"/>
              </a:rPr>
              <a:t>3.3.1 </a:t>
            </a:r>
            <a:r>
              <a:rPr lang="en-GB" sz="3000" dirty="0">
                <a:latin typeface="Arial" panose="020B0604020202020204" pitchFamily="34" charset="0"/>
                <a:cs typeface="Arial" panose="020B0604020202020204" pitchFamily="34" charset="0"/>
              </a:rPr>
              <a:t>– </a:t>
            </a:r>
            <a:r>
              <a:rPr lang="en-GB" sz="3000" dirty="0" smtClean="0">
                <a:latin typeface="Arial" panose="020B0604020202020204" pitchFamily="34" charset="0"/>
                <a:cs typeface="Arial" panose="020B0604020202020204" pitchFamily="34" charset="0"/>
              </a:rPr>
              <a:t>Extending </a:t>
            </a:r>
            <a:r>
              <a:rPr lang="en-US" sz="3000" dirty="0" smtClean="0">
                <a:latin typeface="Arial" panose="020B0604020202020204" pitchFamily="34" charset="0"/>
                <a:cs typeface="Arial" panose="020B0604020202020204" pitchFamily="34" charset="0"/>
              </a:rPr>
              <a:t>The Product Life Cycle</a:t>
            </a:r>
            <a:endParaRPr lang="en-US" sz="3000" dirty="0">
              <a:latin typeface="Arial" panose="020B0604020202020204" pitchFamily="34" charset="0"/>
              <a:cs typeface="Arial" panose="020B0604020202020204" pitchFamily="34" charset="0"/>
            </a:endParaRPr>
          </a:p>
        </p:txBody>
      </p:sp>
      <p:sp>
        <p:nvSpPr>
          <p:cNvPr id="34" name="Rectangle 33"/>
          <p:cNvSpPr/>
          <p:nvPr/>
        </p:nvSpPr>
        <p:spPr>
          <a:xfrm>
            <a:off x="323528" y="1158999"/>
            <a:ext cx="8496944" cy="1015663"/>
          </a:xfrm>
          <a:prstGeom prst="rect">
            <a:avLst/>
          </a:prstGeom>
        </p:spPr>
        <p:txBody>
          <a:bodyPr wrap="square">
            <a:spAutoFit/>
          </a:bodyPr>
          <a:lstStyle/>
          <a:p>
            <a:pPr marL="339725" indent="-339725">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If the extension strategies are effective, the maturity phase of the product life cycle will be prolonged. An example of what might happen is shown in the diagram below.</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166</a:t>
            </a:r>
            <a:endParaRPr lang="en-GB" sz="2000" b="1" dirty="0">
              <a:latin typeface="Arial" panose="020B0604020202020204" pitchFamily="34" charset="0"/>
              <a:cs typeface="Arial" panose="020B0604020202020204" pitchFamily="34" charset="0"/>
            </a:endParaRPr>
          </a:p>
        </p:txBody>
      </p:sp>
      <p:sp>
        <p:nvSpPr>
          <p:cNvPr id="3" name="Rectangle 2"/>
          <p:cNvSpPr/>
          <p:nvPr/>
        </p:nvSpPr>
        <p:spPr>
          <a:xfrm>
            <a:off x="395536" y="4499828"/>
            <a:ext cx="3578865" cy="369332"/>
          </a:xfrm>
          <a:prstGeom prst="rect">
            <a:avLst/>
          </a:prstGeom>
        </p:spPr>
        <p:txBody>
          <a:bodyPr wrap="none">
            <a:spAutoFit/>
          </a:bodyPr>
          <a:lstStyle/>
          <a:p>
            <a:r>
              <a:rPr lang="en-GB" dirty="0" smtClean="0"/>
              <a:t>The </a:t>
            </a:r>
            <a:r>
              <a:rPr lang="en-GB" dirty="0"/>
              <a:t>effect of extension strategies</a:t>
            </a:r>
          </a:p>
        </p:txBody>
      </p:sp>
      <p:pic>
        <p:nvPicPr>
          <p:cNvPr id="1026" name="Picture 2" descr="http://image.slidesharecdn.com/plcandbostonmatrixstclive-090309083717-phpapp02/95/plc-and-boston-matrix-stclive-13-728.jpg?cb=1236587868"/>
          <p:cNvPicPr>
            <a:picLocks noChangeAspect="1" noChangeArrowheads="1"/>
          </p:cNvPicPr>
          <p:nvPr/>
        </p:nvPicPr>
        <p:blipFill rotWithShape="1">
          <a:blip r:embed="rId3">
            <a:extLst>
              <a:ext uri="{28A0092B-C50C-407E-A947-70E740481C1C}">
                <a14:useLocalDpi xmlns:a14="http://schemas.microsoft.com/office/drawing/2010/main" val="0"/>
              </a:ext>
            </a:extLst>
          </a:blip>
          <a:srcRect l="2422" t="27983" b="9711"/>
          <a:stretch/>
        </p:blipFill>
        <p:spPr bwMode="auto">
          <a:xfrm>
            <a:off x="395536" y="2242366"/>
            <a:ext cx="4428335" cy="2120732"/>
          </a:xfrm>
          <a:prstGeom prst="rect">
            <a:avLst/>
          </a:prstGeom>
          <a:noFill/>
          <a:effectLst>
            <a:outerShdw blurRad="1778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s://robyn7hook.files.wordpress.com/2015/03/brand_development-13f1d1d176c6ade443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2149" y="2242528"/>
            <a:ext cx="3736315" cy="2122576"/>
          </a:xfrm>
          <a:prstGeom prst="rect">
            <a:avLst/>
          </a:prstGeom>
          <a:noFill/>
          <a:effectLst>
            <a:outerShdw blurRad="1778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Rectangle 22"/>
          <p:cNvSpPr/>
          <p:nvPr/>
        </p:nvSpPr>
        <p:spPr>
          <a:xfrm>
            <a:off x="323528" y="4942212"/>
            <a:ext cx="8496944" cy="1323439"/>
          </a:xfrm>
          <a:prstGeom prst="rect">
            <a:avLst/>
          </a:prstGeom>
        </p:spPr>
        <p:txBody>
          <a:bodyPr wrap="square">
            <a:spAutoFit/>
          </a:bodyPr>
          <a:lstStyle/>
          <a:p>
            <a:pPr marL="339725" indent="-339725">
              <a:buClr>
                <a:srgbClr val="00B050"/>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Businesses will not usually manufacture just one product. They will have a range of products at different stages of the product life cycle, e.g. a business will need to have products coming up into the growth phase to counteract those that are in decline.</a:t>
            </a:r>
          </a:p>
        </p:txBody>
      </p:sp>
    </p:spTree>
    <p:extLst>
      <p:ext uri="{BB962C8B-B14F-4D97-AF65-F5344CB8AC3E}">
        <p14:creationId xmlns:p14="http://schemas.microsoft.com/office/powerpoint/2010/main" val="1039564598"/>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000" dirty="0" smtClean="0">
                <a:latin typeface="Arial" panose="020B0604020202020204" pitchFamily="34" charset="0"/>
                <a:cs typeface="Arial" panose="020B0604020202020204" pitchFamily="34" charset="0"/>
              </a:rPr>
              <a:t>3.3.1 </a:t>
            </a:r>
            <a:r>
              <a:rPr lang="en-GB" sz="3000" dirty="0">
                <a:latin typeface="Arial" panose="020B0604020202020204" pitchFamily="34" charset="0"/>
                <a:cs typeface="Arial" panose="020B0604020202020204" pitchFamily="34" charset="0"/>
              </a:rPr>
              <a:t>– </a:t>
            </a:r>
            <a:r>
              <a:rPr lang="en-GB" sz="3000" dirty="0" smtClean="0">
                <a:latin typeface="Arial" panose="020B0604020202020204" pitchFamily="34" charset="0"/>
                <a:cs typeface="Arial" panose="020B0604020202020204" pitchFamily="34" charset="0"/>
              </a:rPr>
              <a:t>Extending </a:t>
            </a:r>
            <a:r>
              <a:rPr lang="en-US" sz="3000" dirty="0" smtClean="0">
                <a:latin typeface="Arial" panose="020B0604020202020204" pitchFamily="34" charset="0"/>
                <a:cs typeface="Arial" panose="020B0604020202020204" pitchFamily="34" charset="0"/>
              </a:rPr>
              <a:t>The Product Life Cycle</a:t>
            </a:r>
            <a:endParaRPr lang="en-US" sz="30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166</a:t>
            </a:r>
            <a:endParaRPr lang="en-GB" sz="2000" b="1" dirty="0">
              <a:latin typeface="Arial" panose="020B0604020202020204" pitchFamily="34" charset="0"/>
              <a:cs typeface="Arial" panose="020B0604020202020204" pitchFamily="34" charset="0"/>
            </a:endParaRPr>
          </a:p>
        </p:txBody>
      </p:sp>
      <p:pic>
        <p:nvPicPr>
          <p:cNvPr id="4" name="3.3 - Lucozad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528" y="1112395"/>
            <a:ext cx="8496944" cy="4779532"/>
          </a:xfrm>
          <a:prstGeom prst="rect">
            <a:avLst/>
          </a:prstGeom>
        </p:spPr>
      </p:pic>
      <p:sp>
        <p:nvSpPr>
          <p:cNvPr id="5" name="TextBox 4">
            <a:hlinkClick r:id="rId6" action="ppaction://hlinkfile"/>
          </p:cNvPr>
          <p:cNvSpPr txBox="1"/>
          <p:nvPr/>
        </p:nvSpPr>
        <p:spPr>
          <a:xfrm>
            <a:off x="3275856" y="6063679"/>
            <a:ext cx="2032929" cy="461665"/>
          </a:xfrm>
          <a:prstGeom prst="rect">
            <a:avLst/>
          </a:prstGeom>
          <a:noFill/>
        </p:spPr>
        <p:txBody>
          <a:bodyPr wrap="none" rtlCol="0">
            <a:spAutoFit/>
          </a:bodyPr>
          <a:lstStyle/>
          <a:p>
            <a:r>
              <a:rPr lang="en-GB" sz="2400" dirty="0" smtClean="0"/>
              <a:t>Or Click Here</a:t>
            </a:r>
            <a:endParaRPr lang="en-GB" sz="2400" dirty="0"/>
          </a:p>
        </p:txBody>
      </p:sp>
    </p:spTree>
    <p:extLst>
      <p:ext uri="{BB962C8B-B14F-4D97-AF65-F5344CB8AC3E}">
        <p14:creationId xmlns:p14="http://schemas.microsoft.com/office/powerpoint/2010/main" val="297708485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b="1" dirty="0" smtClean="0"/>
              <a:t>Assignment Scenario</a:t>
            </a:r>
          </a:p>
        </p:txBody>
      </p:sp>
      <p:sp>
        <p:nvSpPr>
          <p:cNvPr id="2" name="Rectangle 1"/>
          <p:cNvSpPr/>
          <p:nvPr/>
        </p:nvSpPr>
        <p:spPr>
          <a:xfrm>
            <a:off x="323528" y="1124446"/>
            <a:ext cx="8496944" cy="5016758"/>
          </a:xfrm>
          <a:prstGeom prst="rect">
            <a:avLst/>
          </a:prstGeom>
        </p:spPr>
        <p:txBody>
          <a:bodyPr wrap="square">
            <a:spAutoFit/>
          </a:bodyPr>
          <a:lstStyle/>
          <a:p>
            <a:r>
              <a:rPr lang="en-GB" sz="2000" b="1" dirty="0" smtClean="0"/>
              <a:t>3.3.3</a:t>
            </a:r>
            <a:r>
              <a:rPr lang="en-GB" sz="2000" dirty="0" smtClean="0"/>
              <a:t> - Place </a:t>
            </a:r>
            <a:r>
              <a:rPr lang="en-GB" sz="2000" dirty="0"/>
              <a:t>– distribution channels:</a:t>
            </a:r>
          </a:p>
          <a:p>
            <a:pPr marL="515938" indent="-225425">
              <a:buClr>
                <a:srgbClr val="00B050"/>
              </a:buClr>
              <a:buFont typeface="Arial" panose="020B0604020202020204" pitchFamily="34" charset="0"/>
              <a:buChar char="•"/>
            </a:pPr>
            <a:r>
              <a:rPr lang="en-US" sz="2000" dirty="0" smtClean="0"/>
              <a:t>Advantages </a:t>
            </a:r>
            <a:r>
              <a:rPr lang="en-US" sz="2000" dirty="0"/>
              <a:t>and disadvantages of different channels</a:t>
            </a:r>
          </a:p>
          <a:p>
            <a:pPr marL="515938" indent="-225425">
              <a:buClr>
                <a:srgbClr val="00B050"/>
              </a:buClr>
              <a:buFont typeface="Arial" panose="020B0604020202020204" pitchFamily="34" charset="0"/>
              <a:buChar char="•"/>
            </a:pPr>
            <a:r>
              <a:rPr lang="en-US" sz="2000" dirty="0" smtClean="0"/>
              <a:t>Recommend </a:t>
            </a:r>
            <a:r>
              <a:rPr lang="en-US" sz="2000" dirty="0"/>
              <a:t>and justify an appropriate distribution channel </a:t>
            </a:r>
            <a:r>
              <a:rPr lang="en-US" sz="2000" dirty="0" smtClean="0"/>
              <a:t>in </a:t>
            </a:r>
            <a:r>
              <a:rPr lang="en-GB" sz="2000" dirty="0" smtClean="0"/>
              <a:t>given </a:t>
            </a:r>
            <a:r>
              <a:rPr lang="en-GB" sz="2000" dirty="0"/>
              <a:t>circumstances</a:t>
            </a:r>
          </a:p>
          <a:p>
            <a:r>
              <a:rPr lang="en-GB" sz="2000" b="1" dirty="0"/>
              <a:t>3.3.4</a:t>
            </a:r>
            <a:r>
              <a:rPr lang="en-GB" sz="2000" dirty="0"/>
              <a:t> </a:t>
            </a:r>
            <a:r>
              <a:rPr lang="en-GB" sz="2000" dirty="0" smtClean="0"/>
              <a:t>- Promotion</a:t>
            </a:r>
            <a:r>
              <a:rPr lang="en-GB" sz="2000" dirty="0"/>
              <a:t>:</a:t>
            </a:r>
          </a:p>
          <a:p>
            <a:pPr marL="515938" indent="-225425">
              <a:buClr>
                <a:srgbClr val="00B050"/>
              </a:buClr>
              <a:buFont typeface="Arial" panose="020B0604020202020204" pitchFamily="34" charset="0"/>
              <a:buChar char="•"/>
            </a:pPr>
            <a:r>
              <a:rPr lang="en-GB" sz="2000" dirty="0" smtClean="0"/>
              <a:t>The </a:t>
            </a:r>
            <a:r>
              <a:rPr lang="en-GB" sz="2000" dirty="0"/>
              <a:t>aims of promotion</a:t>
            </a:r>
          </a:p>
          <a:p>
            <a:pPr marL="515938" indent="-225425">
              <a:buClr>
                <a:srgbClr val="00B050"/>
              </a:buClr>
              <a:buFont typeface="Arial" panose="020B0604020202020204" pitchFamily="34" charset="0"/>
              <a:buChar char="•"/>
            </a:pPr>
            <a:r>
              <a:rPr lang="en-US" sz="2000" dirty="0" smtClean="0"/>
              <a:t>Different </a:t>
            </a:r>
            <a:r>
              <a:rPr lang="en-US" sz="2000" dirty="0"/>
              <a:t>forms of promotion and how they influence </a:t>
            </a:r>
            <a:r>
              <a:rPr lang="en-US" sz="2000" dirty="0" smtClean="0"/>
              <a:t>sales, </a:t>
            </a:r>
            <a:r>
              <a:rPr lang="en-GB" sz="2000" dirty="0" smtClean="0"/>
              <a:t>e.g</a:t>
            </a:r>
            <a:r>
              <a:rPr lang="en-GB" sz="2000" dirty="0"/>
              <a:t>. advertising, sales promotion</a:t>
            </a:r>
          </a:p>
          <a:p>
            <a:pPr marL="515938" indent="-225425">
              <a:buClr>
                <a:srgbClr val="00B050"/>
              </a:buClr>
              <a:buFont typeface="Arial" panose="020B0604020202020204" pitchFamily="34" charset="0"/>
              <a:buChar char="•"/>
            </a:pPr>
            <a:r>
              <a:rPr lang="en-US" sz="2000" dirty="0" smtClean="0"/>
              <a:t>The </a:t>
            </a:r>
            <a:r>
              <a:rPr lang="en-US" sz="2000" dirty="0"/>
              <a:t>importance of the marketing budget in making </a:t>
            </a:r>
            <a:r>
              <a:rPr lang="en-US" sz="2000" dirty="0" smtClean="0"/>
              <a:t>promotion decisions</a:t>
            </a:r>
            <a:r>
              <a:rPr lang="en-US" sz="2000" dirty="0"/>
              <a:t>; need for cost effectiveness in spending the </a:t>
            </a:r>
            <a:r>
              <a:rPr lang="en-US" sz="2000" dirty="0" smtClean="0"/>
              <a:t>marketing </a:t>
            </a:r>
            <a:r>
              <a:rPr lang="en-GB" sz="2000" dirty="0" smtClean="0"/>
              <a:t>budget</a:t>
            </a:r>
            <a:endParaRPr lang="en-GB" sz="2000" dirty="0"/>
          </a:p>
          <a:p>
            <a:r>
              <a:rPr lang="en-US" sz="2000" b="1" dirty="0"/>
              <a:t>3.3.5</a:t>
            </a:r>
            <a:r>
              <a:rPr lang="en-US" sz="2000" dirty="0"/>
              <a:t> </a:t>
            </a:r>
            <a:r>
              <a:rPr lang="en-US" sz="2000" dirty="0" smtClean="0"/>
              <a:t>- Technology </a:t>
            </a:r>
            <a:r>
              <a:rPr lang="en-US" sz="2000" dirty="0"/>
              <a:t>and the marketing mix:</a:t>
            </a:r>
          </a:p>
          <a:p>
            <a:pPr marL="515938" indent="-225425">
              <a:buClr>
                <a:srgbClr val="00B050"/>
              </a:buClr>
              <a:buFont typeface="Arial" panose="020B0604020202020204" pitchFamily="34" charset="0"/>
              <a:buChar char="•"/>
            </a:pPr>
            <a:r>
              <a:rPr lang="en-US" sz="2000" dirty="0" smtClean="0"/>
              <a:t>Define </a:t>
            </a:r>
            <a:r>
              <a:rPr lang="en-US" sz="2000" dirty="0"/>
              <a:t>and explain the concept of e-commerce</a:t>
            </a:r>
          </a:p>
          <a:p>
            <a:pPr marL="515938" indent="-225425">
              <a:buClr>
                <a:srgbClr val="00B050"/>
              </a:buClr>
              <a:buFont typeface="Arial" panose="020B0604020202020204" pitchFamily="34" charset="0"/>
              <a:buChar char="•"/>
            </a:pPr>
            <a:r>
              <a:rPr lang="en-US" sz="2000" dirty="0" smtClean="0"/>
              <a:t>The </a:t>
            </a:r>
            <a:r>
              <a:rPr lang="en-US" sz="2000" dirty="0"/>
              <a:t>opportunities and threats of e-commerce to business </a:t>
            </a:r>
            <a:r>
              <a:rPr lang="en-US" sz="2000" dirty="0" smtClean="0"/>
              <a:t>and consumers.</a:t>
            </a:r>
            <a:endParaRPr lang="en-GB" sz="2000" dirty="0"/>
          </a:p>
          <a:p>
            <a:pPr marL="515938" indent="-225425">
              <a:buClr>
                <a:srgbClr val="00B050"/>
              </a:buClr>
              <a:buFont typeface="Arial" panose="020B0604020202020204" pitchFamily="34" charset="0"/>
              <a:buChar char="•"/>
            </a:pPr>
            <a:r>
              <a:rPr lang="en-US" sz="2000" dirty="0" smtClean="0"/>
              <a:t>Use </a:t>
            </a:r>
            <a:r>
              <a:rPr lang="en-US" sz="2000" dirty="0"/>
              <a:t>of the internet and social networks for promotion</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573842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000" dirty="0" smtClean="0">
                <a:latin typeface="Arial" panose="020B0604020202020204" pitchFamily="34" charset="0"/>
                <a:cs typeface="Arial" panose="020B0604020202020204" pitchFamily="34" charset="0"/>
              </a:rPr>
              <a:t>3.3.1 </a:t>
            </a:r>
            <a:r>
              <a:rPr lang="en-GB" sz="3000" dirty="0">
                <a:latin typeface="Arial" panose="020B0604020202020204" pitchFamily="34" charset="0"/>
                <a:cs typeface="Arial" panose="020B0604020202020204" pitchFamily="34" charset="0"/>
              </a:rPr>
              <a:t>– </a:t>
            </a:r>
            <a:r>
              <a:rPr lang="en-GB" sz="3000" dirty="0" smtClean="0">
                <a:latin typeface="Arial" panose="020B0604020202020204" pitchFamily="34" charset="0"/>
                <a:cs typeface="Arial" panose="020B0604020202020204" pitchFamily="34" charset="0"/>
              </a:rPr>
              <a:t>Extending </a:t>
            </a:r>
            <a:r>
              <a:rPr lang="en-US" sz="3000" dirty="0" smtClean="0">
                <a:latin typeface="Arial" panose="020B0604020202020204" pitchFamily="34" charset="0"/>
                <a:cs typeface="Arial" panose="020B0604020202020204" pitchFamily="34" charset="0"/>
              </a:rPr>
              <a:t>The Product Life Cycle</a:t>
            </a:r>
            <a:endParaRPr lang="en-US" sz="3000" dirty="0">
              <a:latin typeface="Arial" panose="020B0604020202020204" pitchFamily="34" charset="0"/>
              <a:cs typeface="Arial" panose="020B0604020202020204" pitchFamily="34" charset="0"/>
            </a:endParaRPr>
          </a:p>
        </p:txBody>
      </p:sp>
      <p:sp>
        <p:nvSpPr>
          <p:cNvPr id="34" name="Rectangle 33"/>
          <p:cNvSpPr/>
          <p:nvPr/>
        </p:nvSpPr>
        <p:spPr>
          <a:xfrm>
            <a:off x="323528" y="1158999"/>
            <a:ext cx="6264696" cy="5355312"/>
          </a:xfrm>
          <a:prstGeom prst="rect">
            <a:avLst/>
          </a:prstGeom>
        </p:spPr>
        <p:txBody>
          <a:bodyPr wrap="square">
            <a:spAutoFit/>
          </a:bodyPr>
          <a:lstStyle/>
          <a:p>
            <a:pPr>
              <a:buClr>
                <a:srgbClr val="00B050"/>
              </a:buClr>
            </a:pPr>
            <a:r>
              <a:rPr lang="en-US" b="1" dirty="0" smtClean="0">
                <a:solidFill>
                  <a:srgbClr val="C00000"/>
                </a:solidFill>
                <a:latin typeface="Arial" panose="020B0604020202020204" pitchFamily="34" charset="0"/>
                <a:cs typeface="Arial" panose="020B0604020202020204" pitchFamily="34" charset="0"/>
              </a:rPr>
              <a:t>Activity 12.7</a:t>
            </a:r>
          </a:p>
          <a:p>
            <a:pPr marL="339725" indent="-339725">
              <a:buClr>
                <a:srgbClr val="00B050"/>
              </a:buClr>
              <a:buFont typeface="Wingdings 3" panose="05040102010807070707" pitchFamily="18" charset="2"/>
              <a:buChar char=""/>
            </a:pPr>
            <a:r>
              <a:rPr lang="en-US" dirty="0" smtClean="0">
                <a:solidFill>
                  <a:srgbClr val="C00000"/>
                </a:solidFill>
                <a:latin typeface="Arial" panose="020B0604020202020204" pitchFamily="34" charset="0"/>
                <a:cs typeface="Arial" panose="020B0604020202020204" pitchFamily="34" charset="0"/>
              </a:rPr>
              <a:t>Suggest possible ways to extend the product life cycles of the following products. State which extension strategy you would use for each product, and explain why you think it would be successful in boosting sales.</a:t>
            </a:r>
          </a:p>
          <a:p>
            <a:pPr marL="633413" indent="-342900">
              <a:buClr>
                <a:srgbClr val="00B050"/>
              </a:buClr>
              <a:buFont typeface="+mj-lt"/>
              <a:buAutoNum type="alphaLcParenR"/>
            </a:pPr>
            <a:r>
              <a:rPr lang="en-US" dirty="0" smtClean="0">
                <a:solidFill>
                  <a:srgbClr val="C00000"/>
                </a:solidFill>
                <a:latin typeface="Arial" panose="020B0604020202020204" pitchFamily="34" charset="0"/>
                <a:cs typeface="Arial" panose="020B0604020202020204" pitchFamily="34" charset="0"/>
              </a:rPr>
              <a:t>A chocolate bar which has been sold for many years in the same packaging and has had the same brand image, There are several competitors’ brands of chocolate bars also sold in the market and sales have stabilized.</a:t>
            </a:r>
          </a:p>
          <a:p>
            <a:pPr marL="633413" indent="-342900">
              <a:buClr>
                <a:srgbClr val="00B050"/>
              </a:buClr>
              <a:buFont typeface="+mj-lt"/>
              <a:buAutoNum type="alphaLcParenR"/>
            </a:pPr>
            <a:r>
              <a:rPr lang="en-US" dirty="0" smtClean="0">
                <a:solidFill>
                  <a:srgbClr val="C00000"/>
                </a:solidFill>
                <a:latin typeface="Arial" panose="020B0604020202020204" pitchFamily="34" charset="0"/>
                <a:cs typeface="Arial" panose="020B0604020202020204" pitchFamily="34" charset="0"/>
              </a:rPr>
              <a:t>A sports glove that is worn when playing a particular sport. This sport is no longer very popular with young people.</a:t>
            </a:r>
          </a:p>
          <a:p>
            <a:pPr marL="633413" indent="-342900">
              <a:buClr>
                <a:srgbClr val="00B050"/>
              </a:buClr>
              <a:buFont typeface="+mj-lt"/>
              <a:buAutoNum type="alphaLcParenR"/>
            </a:pPr>
            <a:r>
              <a:rPr lang="en-US" dirty="0" smtClean="0">
                <a:solidFill>
                  <a:srgbClr val="C00000"/>
                </a:solidFill>
                <a:latin typeface="Arial" panose="020B0604020202020204" pitchFamily="34" charset="0"/>
                <a:cs typeface="Arial" panose="020B0604020202020204" pitchFamily="34" charset="0"/>
              </a:rPr>
              <a:t>The sales of a new model of car have stagnated. The car is only sold in the home country where it is manufactured.</a:t>
            </a:r>
          </a:p>
          <a:p>
            <a:pPr marL="633413" indent="-342900">
              <a:buClr>
                <a:srgbClr val="00B050"/>
              </a:buClr>
              <a:buFont typeface="+mj-lt"/>
              <a:buAutoNum type="alphaLcParenR"/>
            </a:pPr>
            <a:r>
              <a:rPr lang="en-US" dirty="0" smtClean="0">
                <a:solidFill>
                  <a:srgbClr val="C00000"/>
                </a:solidFill>
                <a:latin typeface="Arial" panose="020B0604020202020204" pitchFamily="34" charset="0"/>
                <a:cs typeface="Arial" panose="020B0604020202020204" pitchFamily="34" charset="0"/>
              </a:rPr>
              <a:t>A children’s toy which is only sold in toy shops and saw steady growth of its sales, but now the sales are stable and not increasing any further.</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166</a:t>
            </a:r>
            <a:endParaRPr lang="en-GB" sz="2000" b="1" dirty="0">
              <a:latin typeface="Arial" panose="020B0604020202020204" pitchFamily="34" charset="0"/>
              <a:cs typeface="Arial" panose="020B0604020202020204" pitchFamily="34" charset="0"/>
            </a:endParaRPr>
          </a:p>
        </p:txBody>
      </p:sp>
      <p:pic>
        <p:nvPicPr>
          <p:cNvPr id="2050" name="Picture 2" descr="http://kerrycooks.com/wp-content/uploads/2014/03/Bounty-chocolateBar-coconu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1185902"/>
            <a:ext cx="2111536" cy="874946"/>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ecx.images-amazon.com/images/I/41svinymqwL.jpg"/>
          <p:cNvPicPr>
            <a:picLocks noChangeAspect="1" noChangeArrowheads="1"/>
          </p:cNvPicPr>
          <p:nvPr/>
        </p:nvPicPr>
        <p:blipFill rotWithShape="1">
          <a:blip r:embed="rId4">
            <a:extLst>
              <a:ext uri="{28A0092B-C50C-407E-A947-70E740481C1C}">
                <a14:useLocalDpi xmlns:a14="http://schemas.microsoft.com/office/drawing/2010/main" val="0"/>
              </a:ext>
            </a:extLst>
          </a:blip>
          <a:srcRect r="4243"/>
          <a:stretch/>
        </p:blipFill>
        <p:spPr bwMode="auto">
          <a:xfrm>
            <a:off x="6660232" y="2204864"/>
            <a:ext cx="2116981" cy="122919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blog.caranddriver.com/wp-content/uploads/2011/04/2012-volvo-xc70-blog-placement.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877" r="998" b="9739"/>
          <a:stretch/>
        </p:blipFill>
        <p:spPr bwMode="auto">
          <a:xfrm>
            <a:off x="6660232" y="3573016"/>
            <a:ext cx="2116982" cy="10240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http://www.webzubra.com/wp-content/uploads/t/t-toy-workbench-plans-kids-toy-workbench-and-tools-kids-toy-workbenches-kids-toy-workbench-plans-home-depot-kids-workbench-toy-home-depot-kids-toy-workbench-home-depot-toy-workbench-for-kids-bl.jpg"/>
          <p:cNvPicPr>
            <a:picLocks noChangeAspect="1" noChangeArrowheads="1"/>
          </p:cNvPicPr>
          <p:nvPr/>
        </p:nvPicPr>
        <p:blipFill rotWithShape="1">
          <a:blip r:embed="rId6">
            <a:extLst>
              <a:ext uri="{28A0092B-C50C-407E-A947-70E740481C1C}">
                <a14:useLocalDpi xmlns:a14="http://schemas.microsoft.com/office/drawing/2010/main" val="0"/>
              </a:ext>
            </a:extLst>
          </a:blip>
          <a:srcRect t="10203" b="5475"/>
          <a:stretch/>
        </p:blipFill>
        <p:spPr bwMode="auto">
          <a:xfrm>
            <a:off x="6660232" y="4725144"/>
            <a:ext cx="2134914"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54883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000" dirty="0" smtClean="0">
                <a:latin typeface="Arial" panose="020B0604020202020204" pitchFamily="34" charset="0"/>
                <a:cs typeface="Arial" panose="020B0604020202020204" pitchFamily="34" charset="0"/>
              </a:rPr>
              <a:t>3.3.1 </a:t>
            </a:r>
            <a:r>
              <a:rPr lang="en-GB" sz="3000" dirty="0">
                <a:latin typeface="Arial" panose="020B0604020202020204" pitchFamily="34" charset="0"/>
                <a:cs typeface="Arial" panose="020B0604020202020204" pitchFamily="34" charset="0"/>
              </a:rPr>
              <a:t>– </a:t>
            </a:r>
            <a:r>
              <a:rPr lang="en-GB" sz="3000" dirty="0" smtClean="0">
                <a:latin typeface="Arial" panose="020B0604020202020204" pitchFamily="34" charset="0"/>
                <a:cs typeface="Arial" panose="020B0604020202020204" pitchFamily="34" charset="0"/>
              </a:rPr>
              <a:t>Extending </a:t>
            </a:r>
            <a:r>
              <a:rPr lang="en-US" sz="3000" dirty="0" smtClean="0">
                <a:latin typeface="Arial" panose="020B0604020202020204" pitchFamily="34" charset="0"/>
                <a:cs typeface="Arial" panose="020B0604020202020204" pitchFamily="34" charset="0"/>
              </a:rPr>
              <a:t>The Product Life Cycle</a:t>
            </a:r>
            <a:endParaRPr lang="en-US" sz="3000" dirty="0">
              <a:latin typeface="Arial" panose="020B0604020202020204" pitchFamily="34" charset="0"/>
              <a:cs typeface="Arial" panose="020B0604020202020204" pitchFamily="34" charset="0"/>
            </a:endParaRPr>
          </a:p>
        </p:txBody>
      </p:sp>
      <p:sp>
        <p:nvSpPr>
          <p:cNvPr id="34" name="Rectangle 33"/>
          <p:cNvSpPr/>
          <p:nvPr/>
        </p:nvSpPr>
        <p:spPr>
          <a:xfrm>
            <a:off x="323528" y="1158999"/>
            <a:ext cx="8496944" cy="3447098"/>
          </a:xfrm>
          <a:prstGeom prst="rect">
            <a:avLst/>
          </a:prstGeom>
        </p:spPr>
        <p:txBody>
          <a:bodyPr wrap="square">
            <a:spAutoFit/>
          </a:bodyPr>
          <a:lstStyle/>
          <a:p>
            <a:pPr>
              <a:buClr>
                <a:srgbClr val="00B050"/>
              </a:buClr>
            </a:pPr>
            <a:r>
              <a:rPr lang="en-US" b="1" dirty="0" smtClean="0">
                <a:solidFill>
                  <a:srgbClr val="0070C0"/>
                </a:solidFill>
                <a:latin typeface="Arial" panose="020B0604020202020204" pitchFamily="34" charset="0"/>
                <a:cs typeface="Arial" panose="020B0604020202020204" pitchFamily="34" charset="0"/>
              </a:rPr>
              <a:t>International Business In Focus - Smartphones</a:t>
            </a:r>
          </a:p>
          <a:p>
            <a:pPr marL="339725" indent="-339725">
              <a:buClr>
                <a:srgbClr val="00B050"/>
              </a:buClr>
              <a:buFont typeface="Wingdings 3" panose="05040102010807070707" pitchFamily="18" charset="2"/>
              <a:buChar char=""/>
            </a:pPr>
            <a:r>
              <a:rPr lang="en-US" dirty="0" smtClean="0">
                <a:solidFill>
                  <a:srgbClr val="0070C0"/>
                </a:solidFill>
                <a:latin typeface="Arial" panose="020B0604020202020204" pitchFamily="34" charset="0"/>
                <a:cs typeface="Arial" panose="020B0604020202020204" pitchFamily="34" charset="0"/>
              </a:rPr>
              <a:t>The Apple iPhone</a:t>
            </a:r>
            <a:r>
              <a:rPr lang="en-US" sz="1200" dirty="0" smtClean="0">
                <a:solidFill>
                  <a:srgbClr val="0070C0"/>
                </a:solidFill>
                <a:latin typeface="Arial" panose="020B0604020202020204" pitchFamily="34" charset="0"/>
                <a:cs typeface="Arial" panose="020B0604020202020204" pitchFamily="34" charset="0"/>
              </a:rPr>
              <a:t>®</a:t>
            </a:r>
            <a:r>
              <a:rPr lang="en-US" dirty="0" smtClean="0">
                <a:solidFill>
                  <a:srgbClr val="0070C0"/>
                </a:solidFill>
                <a:latin typeface="Arial" panose="020B0604020202020204" pitchFamily="34" charset="0"/>
                <a:cs typeface="Arial" panose="020B0604020202020204" pitchFamily="34" charset="0"/>
              </a:rPr>
              <a:t>, a smartphone, was the first launched by Apple in January 2007 in North America and when it went on sale it quickly sold out. The production and sales of </a:t>
            </a:r>
            <a:r>
              <a:rPr lang="en-US" dirty="0">
                <a:solidFill>
                  <a:srgbClr val="0070C0"/>
                </a:solidFill>
                <a:latin typeface="Arial" panose="020B0604020202020204" pitchFamily="34" charset="0"/>
                <a:cs typeface="Arial" panose="020B0604020202020204" pitchFamily="34" charset="0"/>
              </a:rPr>
              <a:t>the iPhone</a:t>
            </a:r>
            <a:r>
              <a:rPr lang="en-US" sz="1200" dirty="0" smtClean="0">
                <a:solidFill>
                  <a:srgbClr val="0070C0"/>
                </a:solidFill>
                <a:latin typeface="Arial" panose="020B0604020202020204" pitchFamily="34" charset="0"/>
                <a:cs typeface="Arial" panose="020B0604020202020204" pitchFamily="34" charset="0"/>
              </a:rPr>
              <a:t>®</a:t>
            </a:r>
            <a:r>
              <a:rPr lang="en-US" dirty="0" smtClean="0">
                <a:solidFill>
                  <a:srgbClr val="0070C0"/>
                </a:solidFill>
                <a:latin typeface="Arial" panose="020B0604020202020204" pitchFamily="34" charset="0"/>
                <a:cs typeface="Arial" panose="020B0604020202020204" pitchFamily="34" charset="0"/>
              </a:rPr>
              <a:t> continued to have increasing growth each year, and it is now marketed and sold all around the world.</a:t>
            </a:r>
          </a:p>
          <a:p>
            <a:pPr marL="339725" indent="-339725">
              <a:buClr>
                <a:srgbClr val="00B050"/>
              </a:buClr>
              <a:buFont typeface="Wingdings 3" panose="05040102010807070707" pitchFamily="18" charset="2"/>
              <a:buChar char=""/>
            </a:pPr>
            <a:r>
              <a:rPr lang="en-US" dirty="0" smtClean="0">
                <a:solidFill>
                  <a:srgbClr val="0070C0"/>
                </a:solidFill>
                <a:latin typeface="Arial" panose="020B0604020202020204" pitchFamily="34" charset="0"/>
                <a:cs typeface="Arial" panose="020B0604020202020204" pitchFamily="34" charset="0"/>
              </a:rPr>
              <a:t>In 2017 it reached its eighth generation with the </a:t>
            </a:r>
            <a:r>
              <a:rPr lang="en-US" dirty="0">
                <a:solidFill>
                  <a:srgbClr val="0070C0"/>
                </a:solidFill>
                <a:latin typeface="Arial" panose="020B0604020202020204" pitchFamily="34" charset="0"/>
                <a:cs typeface="Arial" panose="020B0604020202020204" pitchFamily="34" charset="0"/>
              </a:rPr>
              <a:t>iPhone</a:t>
            </a:r>
            <a:r>
              <a:rPr lang="en-US" sz="1200" dirty="0" smtClean="0">
                <a:solidFill>
                  <a:srgbClr val="0070C0"/>
                </a:solidFill>
                <a:latin typeface="Arial" panose="020B0604020202020204" pitchFamily="34" charset="0"/>
                <a:cs typeface="Arial" panose="020B0604020202020204" pitchFamily="34" charset="0"/>
              </a:rPr>
              <a:t>®</a:t>
            </a:r>
            <a:r>
              <a:rPr lang="en-US" dirty="0" smtClean="0">
                <a:solidFill>
                  <a:srgbClr val="0070C0"/>
                </a:solidFill>
                <a:latin typeface="Arial" panose="020B0604020202020204" pitchFamily="34" charset="0"/>
                <a:cs typeface="Arial" panose="020B0604020202020204" pitchFamily="34" charset="0"/>
              </a:rPr>
              <a:t> 7. Each version has a better performance and offers more features than the previous version. There is fierce competition from other smartphones based around Microsoft and Android operating systems.</a:t>
            </a:r>
          </a:p>
          <a:p>
            <a:pPr>
              <a:buClr>
                <a:srgbClr val="00B050"/>
              </a:buClr>
            </a:pPr>
            <a:r>
              <a:rPr lang="en-US" b="1" dirty="0" smtClean="0">
                <a:solidFill>
                  <a:srgbClr val="0070C0"/>
                </a:solidFill>
                <a:latin typeface="Arial" panose="020B0604020202020204" pitchFamily="34" charset="0"/>
                <a:cs typeface="Arial" panose="020B0604020202020204" pitchFamily="34" charset="0"/>
              </a:rPr>
              <a:t>Discussion Points</a:t>
            </a:r>
          </a:p>
          <a:p>
            <a:pPr marL="574675" indent="-222250">
              <a:buClr>
                <a:srgbClr val="00B050"/>
              </a:buClr>
              <a:buFont typeface="Arial" panose="020B0604020202020204" pitchFamily="34" charset="0"/>
              <a:buChar char="•"/>
            </a:pPr>
            <a:r>
              <a:rPr lang="en-US" dirty="0" smtClean="0">
                <a:solidFill>
                  <a:srgbClr val="0070C0"/>
                </a:solidFill>
                <a:latin typeface="Arial" panose="020B0604020202020204" pitchFamily="34" charset="0"/>
                <a:cs typeface="Arial" panose="020B0604020202020204" pitchFamily="34" charset="0"/>
              </a:rPr>
              <a:t>What stage of the product life cycle do you think the </a:t>
            </a:r>
            <a:r>
              <a:rPr lang="en-US" dirty="0">
                <a:solidFill>
                  <a:srgbClr val="0070C0"/>
                </a:solidFill>
                <a:latin typeface="Arial" panose="020B0604020202020204" pitchFamily="34" charset="0"/>
                <a:cs typeface="Arial" panose="020B0604020202020204" pitchFamily="34" charset="0"/>
              </a:rPr>
              <a:t>iPhone</a:t>
            </a:r>
            <a:r>
              <a:rPr lang="en-US" sz="1100" dirty="0">
                <a:solidFill>
                  <a:srgbClr val="0070C0"/>
                </a:solidFill>
                <a:latin typeface="Arial" panose="020B0604020202020204" pitchFamily="34" charset="0"/>
                <a:cs typeface="Arial" panose="020B0604020202020204" pitchFamily="34" charset="0"/>
              </a:rPr>
              <a:t>®</a:t>
            </a:r>
            <a:r>
              <a:rPr lang="en-US" dirty="0">
                <a:solidFill>
                  <a:srgbClr val="0070C0"/>
                </a:solidFill>
                <a:latin typeface="Arial" panose="020B0604020202020204" pitchFamily="34" charset="0"/>
                <a:cs typeface="Arial" panose="020B0604020202020204" pitchFamily="34" charset="0"/>
              </a:rPr>
              <a:t> </a:t>
            </a:r>
            <a:r>
              <a:rPr lang="en-US" dirty="0" smtClean="0">
                <a:solidFill>
                  <a:srgbClr val="0070C0"/>
                </a:solidFill>
                <a:latin typeface="Arial" panose="020B0604020202020204" pitchFamily="34" charset="0"/>
                <a:cs typeface="Arial" panose="020B0604020202020204" pitchFamily="34" charset="0"/>
              </a:rPr>
              <a:t>has reached?</a:t>
            </a:r>
          </a:p>
          <a:p>
            <a:pPr marL="574675" indent="-222250">
              <a:buClr>
                <a:srgbClr val="00B050"/>
              </a:buClr>
              <a:buFont typeface="Arial" panose="020B0604020202020204" pitchFamily="34" charset="0"/>
              <a:buChar char="•"/>
            </a:pPr>
            <a:r>
              <a:rPr lang="en-US" dirty="0" smtClean="0">
                <a:solidFill>
                  <a:srgbClr val="0070C0"/>
                </a:solidFill>
                <a:latin typeface="Arial" panose="020B0604020202020204" pitchFamily="34" charset="0"/>
                <a:cs typeface="Arial" panose="020B0604020202020204" pitchFamily="34" charset="0"/>
              </a:rPr>
              <a:t>Why does Apple keep bringing out new versions of the </a:t>
            </a:r>
            <a:r>
              <a:rPr lang="en-US" dirty="0">
                <a:solidFill>
                  <a:srgbClr val="0070C0"/>
                </a:solidFill>
                <a:latin typeface="Arial" panose="020B0604020202020204" pitchFamily="34" charset="0"/>
                <a:cs typeface="Arial" panose="020B0604020202020204" pitchFamily="34" charset="0"/>
              </a:rPr>
              <a:t>iPhone</a:t>
            </a:r>
            <a:r>
              <a:rPr lang="en-US" sz="1200" dirty="0" smtClean="0">
                <a:solidFill>
                  <a:srgbClr val="0070C0"/>
                </a:solidFill>
                <a:latin typeface="Arial" panose="020B0604020202020204" pitchFamily="34" charset="0"/>
                <a:cs typeface="Arial" panose="020B0604020202020204" pitchFamily="34" charset="0"/>
              </a:rPr>
              <a:t>®</a:t>
            </a:r>
            <a:r>
              <a:rPr lang="en-US" dirty="0">
                <a:solidFill>
                  <a:srgbClr val="0070C0"/>
                </a:solidFill>
                <a:latin typeface="Arial" panose="020B0604020202020204" pitchFamily="34" charset="0"/>
                <a:cs typeface="Arial" panose="020B0604020202020204" pitchFamily="34" charset="0"/>
              </a:rPr>
              <a:t>?</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166</a:t>
            </a:r>
            <a:endParaRPr lang="en-GB" sz="2000" b="1" dirty="0">
              <a:latin typeface="Arial" panose="020B0604020202020204" pitchFamily="34" charset="0"/>
              <a:cs typeface="Arial" panose="020B0604020202020204" pitchFamily="34" charset="0"/>
            </a:endParaRPr>
          </a:p>
        </p:txBody>
      </p:sp>
      <p:pic>
        <p:nvPicPr>
          <p:cNvPr id="2" name="Picture 2" descr="http://androidcowboy.com/wp-content/uploads/2014/10/iphone-compare-bbh-201409-300x2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4774037"/>
            <a:ext cx="2025016" cy="172801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http://i-cdn.phonearena.com/images/articles/221450-thumb/iphone-releases.jpg"/>
          <p:cNvPicPr>
            <a:picLocks noChangeAspect="1" noChangeArrowheads="1"/>
          </p:cNvPicPr>
          <p:nvPr/>
        </p:nvPicPr>
        <p:blipFill rotWithShape="1">
          <a:blip r:embed="rId4">
            <a:extLst>
              <a:ext uri="{28A0092B-C50C-407E-A947-70E740481C1C}">
                <a14:useLocalDpi xmlns:a14="http://schemas.microsoft.com/office/drawing/2010/main" val="0"/>
              </a:ext>
            </a:extLst>
          </a:blip>
          <a:srcRect t="19522" r="11053"/>
          <a:stretch/>
        </p:blipFill>
        <p:spPr bwMode="auto">
          <a:xfrm>
            <a:off x="5929156" y="4774037"/>
            <a:ext cx="2891316" cy="172801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descr="http://3.bp.blogspot.com/-wbiCuVexMDc/VAkzsVb5NfI/AAAAAAAABIQ/AlPOWBLyDAY/s1600/Comparison%2BChart%2BApple%2BiPhone%2B6%2Bvs%2BiPhone%2B5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725144"/>
            <a:ext cx="3436956" cy="1789869"/>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20730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2900" dirty="0" smtClean="0"/>
              <a:t>3.3.1 – Unit 03 - Exam Styled Questions – Paper 1</a:t>
            </a:r>
            <a:endParaRPr lang="en-GB" sz="29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167</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170646"/>
          </a:xfrm>
          <a:prstGeom prst="rect">
            <a:avLst/>
          </a:prstGeom>
        </p:spPr>
        <p:txBody>
          <a:bodyPr wrap="square">
            <a:spAutoFit/>
          </a:bodyPr>
          <a:lstStyle/>
          <a:p>
            <a:pPr marL="339725" indent="-339725">
              <a:buClr>
                <a:srgbClr val="00B050"/>
              </a:buClr>
              <a:buFont typeface="+mj-lt"/>
              <a:buAutoNum type="arabicPeriod"/>
            </a:pPr>
            <a:r>
              <a:rPr lang="en-US" sz="2200" dirty="0" smtClean="0">
                <a:solidFill>
                  <a:srgbClr val="FF0000"/>
                </a:solidFill>
                <a:latin typeface="Calibri" panose="020F0502020204030204" pitchFamily="34" charset="0"/>
              </a:rPr>
              <a:t>DEF is a private limited company. It makes nuts and bolts, which are producer products, and they are sold to large manufacturers. The sales of its products are at a high and steady level. The products are made to the exact specifications of car companies and they are not sold to any other customers. Some other makers of nuts and bolts have developed new products using new technology materials.</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What is meant by the term ‘producer product’?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DEF make nuts and bolts. Identify </a:t>
            </a:r>
            <a:r>
              <a:rPr lang="en-US" sz="2200" b="1" dirty="0" smtClean="0">
                <a:solidFill>
                  <a:srgbClr val="FF0000"/>
                </a:solidFill>
                <a:latin typeface="Calibri" panose="020F0502020204030204" pitchFamily="34" charset="0"/>
              </a:rPr>
              <a:t>two</a:t>
            </a:r>
            <a:r>
              <a:rPr lang="en-US" sz="2200" dirty="0" smtClean="0">
                <a:solidFill>
                  <a:srgbClr val="FF0000"/>
                </a:solidFill>
                <a:latin typeface="Calibri" panose="020F0502020204030204" pitchFamily="34" charset="0"/>
              </a:rPr>
              <a:t> other examples of producer goods.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smtClean="0">
                <a:solidFill>
                  <a:srgbClr val="FF0000"/>
                </a:solidFill>
                <a:latin typeface="Calibri" panose="020F0502020204030204" pitchFamily="34" charset="0"/>
              </a:rPr>
              <a:t>two</a:t>
            </a:r>
            <a:r>
              <a:rPr lang="en-US" sz="2200" dirty="0" smtClean="0">
                <a:solidFill>
                  <a:srgbClr val="FF0000"/>
                </a:solidFill>
                <a:latin typeface="Calibri" panose="020F0502020204030204" pitchFamily="34" charset="0"/>
              </a:rPr>
              <a:t> characteristics of the packaging of DEF’s products.	[4]</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smtClean="0">
                <a:solidFill>
                  <a:srgbClr val="FF0000"/>
                </a:solidFill>
                <a:latin typeface="Calibri" panose="020F0502020204030204" pitchFamily="34" charset="0"/>
              </a:rPr>
              <a:t>two </a:t>
            </a:r>
            <a:r>
              <a:rPr lang="en-US" sz="2200" dirty="0" smtClean="0">
                <a:solidFill>
                  <a:srgbClr val="FF0000"/>
                </a:solidFill>
                <a:latin typeface="Calibri" panose="020F0502020204030204" pitchFamily="34" charset="0"/>
              </a:rPr>
              <a:t>benefits to DEF of only selling to </a:t>
            </a:r>
            <a:r>
              <a:rPr lang="en-US" sz="2200" dirty="0" smtClean="0">
                <a:solidFill>
                  <a:srgbClr val="FF0000"/>
                </a:solidFill>
                <a:latin typeface="Calibri" panose="020F0502020204030204" pitchFamily="34" charset="0"/>
              </a:rPr>
              <a:t>large </a:t>
            </a:r>
            <a:r>
              <a:rPr lang="en-US" sz="2200" dirty="0" smtClean="0">
                <a:solidFill>
                  <a:srgbClr val="FF0000"/>
                </a:solidFill>
                <a:latin typeface="Calibri" panose="020F0502020204030204" pitchFamily="34" charset="0"/>
              </a:rPr>
              <a:t>car companies.	[6]</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Do you think DEF should consider bringing out a new product? Justify your answer.	[6]</a:t>
            </a:r>
          </a:p>
        </p:txBody>
      </p:sp>
      <p:sp>
        <p:nvSpPr>
          <p:cNvPr id="7" name="TextBox 6">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9199539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2900" dirty="0" smtClean="0"/>
              <a:t>3.3.1 – Unit 03 - Exam Styled Questions – Paper 1</a:t>
            </a:r>
            <a:endParaRPr lang="en-GB" sz="29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167</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170646"/>
          </a:xfrm>
          <a:prstGeom prst="rect">
            <a:avLst/>
          </a:prstGeom>
        </p:spPr>
        <p:txBody>
          <a:bodyPr wrap="square">
            <a:spAutoFit/>
          </a:bodyPr>
          <a:lstStyle/>
          <a:p>
            <a:pPr marL="457200" indent="-457200">
              <a:buClr>
                <a:srgbClr val="00B050"/>
              </a:buClr>
              <a:buFont typeface="+mj-lt"/>
              <a:buAutoNum type="arabicPeriod" startAt="2"/>
            </a:pPr>
            <a:r>
              <a:rPr lang="en-US" sz="2200" dirty="0" smtClean="0">
                <a:solidFill>
                  <a:srgbClr val="FF0000"/>
                </a:solidFill>
                <a:latin typeface="Calibri" panose="020F0502020204030204" pitchFamily="34" charset="0"/>
              </a:rPr>
              <a:t>TUV produce chocolate bars and sell them to supermarkets. Its bestselling brand is ChocSupreme. It is put in expensive packaging and sold as a luxury product. This bestselling chocolate bar has had high and steady sales for the last 5 years, but recently sales have started to fall as it has now reached the decline stage of the product life cycle.</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What is meant by a ‘brand’?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t>
            </a:r>
            <a:r>
              <a:rPr lang="en-US" sz="2200" b="1" dirty="0" smtClean="0">
                <a:solidFill>
                  <a:srgbClr val="FF0000"/>
                </a:solidFill>
                <a:latin typeface="Calibri" panose="020F0502020204030204" pitchFamily="34" charset="0"/>
              </a:rPr>
              <a:t>two</a:t>
            </a:r>
            <a:r>
              <a:rPr lang="en-US" sz="2200" dirty="0" smtClean="0">
                <a:solidFill>
                  <a:srgbClr val="FF0000"/>
                </a:solidFill>
                <a:latin typeface="Calibri" panose="020F0502020204030204" pitchFamily="34" charset="0"/>
              </a:rPr>
              <a:t> ways the business could react to falling sales of the chocolate bars.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smtClean="0">
                <a:solidFill>
                  <a:srgbClr val="FF0000"/>
                </a:solidFill>
                <a:latin typeface="Calibri" panose="020F0502020204030204" pitchFamily="34" charset="0"/>
              </a:rPr>
              <a:t>two</a:t>
            </a:r>
            <a:r>
              <a:rPr lang="en-US" sz="2200" dirty="0" smtClean="0">
                <a:solidFill>
                  <a:srgbClr val="FF0000"/>
                </a:solidFill>
                <a:latin typeface="Calibri" panose="020F0502020204030204" pitchFamily="34" charset="0"/>
              </a:rPr>
              <a:t> characteristics of the packaging of the chocolate bars.	[4]</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smtClean="0">
                <a:solidFill>
                  <a:srgbClr val="FF0000"/>
                </a:solidFill>
                <a:latin typeface="Calibri" panose="020F0502020204030204" pitchFamily="34" charset="0"/>
              </a:rPr>
              <a:t>two </a:t>
            </a:r>
            <a:r>
              <a:rPr lang="en-US" sz="2200" dirty="0" smtClean="0">
                <a:solidFill>
                  <a:srgbClr val="FF0000"/>
                </a:solidFill>
                <a:latin typeface="Calibri" panose="020F0502020204030204" pitchFamily="34" charset="0"/>
              </a:rPr>
              <a:t>possible reasons why TUV’s chocolate bars are successful.	[6]</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Do you think giving the chocolate bar a brand name was necessary </a:t>
            </a:r>
            <a:r>
              <a:rPr lang="en-US" sz="2200" dirty="0" smtClean="0">
                <a:solidFill>
                  <a:srgbClr val="FF0000"/>
                </a:solidFill>
                <a:latin typeface="Calibri" panose="020F0502020204030204" pitchFamily="34" charset="0"/>
              </a:rPr>
              <a:t>for </a:t>
            </a:r>
            <a:r>
              <a:rPr lang="en-US" sz="2200" dirty="0" smtClean="0">
                <a:solidFill>
                  <a:srgbClr val="FF0000"/>
                </a:solidFill>
                <a:latin typeface="Calibri" panose="020F0502020204030204" pitchFamily="34" charset="0"/>
              </a:rPr>
              <a:t>its success? Justify your answer.	[6]</a:t>
            </a:r>
          </a:p>
        </p:txBody>
      </p:sp>
      <p:sp>
        <p:nvSpPr>
          <p:cNvPr id="6" name="TextBox 5">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666201264"/>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GB" sz="3600" dirty="0">
                <a:latin typeface="Arial" panose="020B0604020202020204" pitchFamily="34" charset="0"/>
                <a:cs typeface="Arial" panose="020B0604020202020204" pitchFamily="34" charset="0"/>
              </a:rPr>
              <a:t>– </a:t>
            </a:r>
            <a:r>
              <a:rPr lang="en-US" sz="3600" dirty="0" smtClean="0">
                <a:latin typeface="Arial" panose="020B0604020202020204" pitchFamily="34" charset="0"/>
                <a:cs typeface="Arial" panose="020B0604020202020204" pitchFamily="34" charset="0"/>
              </a:rPr>
              <a:t>The Marketing Mix – Price</a:t>
            </a:r>
            <a:endParaRPr lang="en-US" sz="3600" dirty="0">
              <a:latin typeface="Arial" panose="020B0604020202020204" pitchFamily="34" charset="0"/>
              <a:cs typeface="Arial" panose="020B0604020202020204" pitchFamily="34" charset="0"/>
            </a:endParaRPr>
          </a:p>
        </p:txBody>
      </p:sp>
      <p:sp>
        <p:nvSpPr>
          <p:cNvPr id="34" name="Rectangle 33"/>
          <p:cNvSpPr/>
          <p:nvPr/>
        </p:nvSpPr>
        <p:spPr>
          <a:xfrm>
            <a:off x="323528" y="1158999"/>
            <a:ext cx="8496944" cy="5355312"/>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The Role of Pricing Decisions in the Marketing Mix</a:t>
            </a: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When deciding a price for an existing product or a new product, the business must be very careful to choose a price which will fit in with the rest of the marketing mix for the product. E.g. if a new product is of high quality, is to be aimed at consumers who have a lot of money, is wrapped in luxurious packaging, but has a low price, consumers will not think it is a good quality product and will not buy it. </a:t>
            </a: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Some products are sold in very competitive markets and prices will have to be set near to their competitors’ prices. Other products are the only ones available in their market and so consumers may be willing to pay a high price to have one of these products.</a:t>
            </a:r>
          </a:p>
          <a:p>
            <a:pPr marL="339725" indent="-339725">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Example of high-priced products and low-priced products.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168</a:t>
            </a:r>
            <a:endParaRPr lang="en-GB" sz="2000" b="1" dirty="0">
              <a:latin typeface="Arial" panose="020B0604020202020204" pitchFamily="34" charset="0"/>
              <a:cs typeface="Arial" panose="020B0604020202020204" pitchFamily="34" charset="0"/>
            </a:endParaRPr>
          </a:p>
        </p:txBody>
      </p:sp>
      <p:pic>
        <p:nvPicPr>
          <p:cNvPr id="4098" name="Picture 2" descr="http://assets.cartier.com/sites/assets/files/styles/cartier-1000-1000/public/images/WE9009Z3_0_cartier_watches.png?itok=BQIrovs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613" t="14000" r="24584" b="9161"/>
          <a:stretch/>
        </p:blipFill>
        <p:spPr bwMode="auto">
          <a:xfrm>
            <a:off x="395536" y="4293096"/>
            <a:ext cx="1166796"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http://www.perfume.com/images/products/parent/medium/871W.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280" r="13902"/>
          <a:stretch/>
        </p:blipFill>
        <p:spPr bwMode="auto">
          <a:xfrm>
            <a:off x="1835696" y="4293096"/>
            <a:ext cx="1292886"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http://img.tesco.com/Groceries/pi/766/5018374320766/IDShot_540x54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585" t="1400" r="23216" b="2001"/>
          <a:stretch/>
        </p:blipFill>
        <p:spPr bwMode="auto">
          <a:xfrm>
            <a:off x="3508578" y="4293096"/>
            <a:ext cx="991414"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http://images1.mysupermarket.co.uk/ProductsDetailed/21/013621.jpg?v=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5799" y="4293096"/>
            <a:ext cx="4000441"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3679590"/>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5262979"/>
          </a:xfrm>
          <a:prstGeom prst="rect">
            <a:avLst/>
          </a:prstGeom>
        </p:spPr>
        <p:txBody>
          <a:bodyPr wrap="square">
            <a:spAutoFit/>
          </a:bodyPr>
          <a:lstStyle/>
          <a:p>
            <a:pPr>
              <a:buClr>
                <a:srgbClr val="00B050"/>
              </a:buClr>
            </a:pPr>
            <a:r>
              <a:rPr lang="en-US" sz="1600" b="1" dirty="0" smtClean="0">
                <a:latin typeface="Arial" panose="020B0604020202020204" pitchFamily="34" charset="0"/>
                <a:cs typeface="Arial" panose="020B0604020202020204" pitchFamily="34" charset="0"/>
              </a:rPr>
              <a:t>Pricing Strategies</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If the product that is manufactured can easily be distinguished from other products in the market then it is probably a branded product. If the product is branded, it will have a distinctive name and packaging, and be aimed at a particular part of the market. It will be important to select an appropriate price to complement the brand image; a value-for-money brand should have a low price.</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Today many products have a brand image. Price will  not be determined by demand and supply in the market. The producer will have a lot of influence over the price of the product.</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If a product has a lot of competitors in the market, the price it charges will be very important. The business must constantly monitor what its competitors are charging for their products to make sure its prices remain competitive.</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try and break into a new market</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try to increase its market share</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try to increase its profits</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make sure all its costs are covered and a particular profit is earned.</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business objective being sought will affect which of the pricing strategies the business decides to use. The price the business chooses to charge may not be related to the cost of manufacturing the product. Sometimes they might charge what they think the consumer will pay and this may be well above what it has cost them to manufacture the product.</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3555465"/>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5624617"/>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Cost-Plus Pricing</a:t>
            </a:r>
          </a:p>
          <a:p>
            <a:pPr marL="339725" indent="-339725">
              <a:buClr>
                <a:srgbClr val="00B050"/>
              </a:buClr>
              <a:buFont typeface="Wingdings 3" panose="05040102010807070707" pitchFamily="18" charset="2"/>
              <a:buChar char=""/>
            </a:pPr>
            <a:r>
              <a:rPr lang="en-US" b="1" dirty="0" smtClean="0">
                <a:solidFill>
                  <a:srgbClr val="FF0000"/>
                </a:solidFill>
                <a:latin typeface="Arial" panose="020B0604020202020204" pitchFamily="34" charset="0"/>
                <a:cs typeface="Arial" panose="020B0604020202020204" pitchFamily="34" charset="0"/>
              </a:rPr>
              <a:t>Cost Plus Pricing </a:t>
            </a:r>
            <a:r>
              <a:rPr lang="en-US" dirty="0" smtClean="0">
                <a:latin typeface="Arial" panose="020B0604020202020204" pitchFamily="34" charset="0"/>
                <a:cs typeface="Arial" panose="020B0604020202020204" pitchFamily="34" charset="0"/>
              </a:rPr>
              <a:t>involves estimating how many of the product will be produced, then calculating the total cost of producing this output and finally adding a percentage mark-up for profit.</a:t>
            </a:r>
            <a:endParaRPr lang="en-US" b="1" dirty="0" smtClean="0">
              <a:latin typeface="Arial" panose="020B0604020202020204" pitchFamily="34" charset="0"/>
              <a:cs typeface="Arial" panose="020B0604020202020204" pitchFamily="34" charset="0"/>
            </a:endParaRP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method is easy to apply.</a:t>
            </a: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You could lose sales if the selling price is a lot higher than your competitor’s price.</a:t>
            </a: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For example, if the total cost of making 2000 chocolate bars is $2000 and you want to make a 50% profit on each bar, you would need to use the following calculation:</a:t>
            </a:r>
            <a:br>
              <a:rPr lang="en-US" dirty="0" smtClean="0">
                <a:latin typeface="Arial" panose="020B0604020202020204" pitchFamily="34" charset="0"/>
                <a:cs typeface="Arial" panose="020B0604020202020204" pitchFamily="34" charset="0"/>
              </a:rPr>
            </a:br>
            <a:endParaRPr lang="en-US" dirty="0" smtClean="0">
              <a:latin typeface="Arial" panose="020B0604020202020204" pitchFamily="34" charset="0"/>
              <a:cs typeface="Arial" panose="020B0604020202020204" pitchFamily="34" charset="0"/>
            </a:endParaRPr>
          </a:p>
          <a:p>
            <a:pPr marL="1711325">
              <a:lnSpc>
                <a:spcPts val="900"/>
              </a:lnSpc>
              <a:buClr>
                <a:srgbClr val="00B050"/>
              </a:buClr>
            </a:pPr>
            <a:r>
              <a:rPr lang="en-US" b="1" u="sng" dirty="0" smtClean="0">
                <a:latin typeface="Arial" panose="020B0604020202020204" pitchFamily="34" charset="0"/>
                <a:cs typeface="Arial" panose="020B0604020202020204" pitchFamily="34" charset="0"/>
              </a:rPr>
              <a:t>$2000</a:t>
            </a:r>
            <a:endParaRPr lang="en-US" b="1" dirty="0" smtClean="0">
              <a:latin typeface="Arial" panose="020B0604020202020204" pitchFamily="34" charset="0"/>
              <a:cs typeface="Arial" panose="020B0604020202020204" pitchFamily="34" charset="0"/>
            </a:endParaRPr>
          </a:p>
          <a:p>
            <a:pPr marL="1711325">
              <a:lnSpc>
                <a:spcPts val="900"/>
              </a:lnSpc>
              <a:buClr>
                <a:srgbClr val="00B050"/>
              </a:buClr>
              <a:tabLst>
                <a:tab pos="2344738" algn="l"/>
              </a:tabLst>
            </a:pPr>
            <a:r>
              <a:rPr lang="en-US" b="1" dirty="0" smtClean="0">
                <a:latin typeface="Arial" panose="020B0604020202020204" pitchFamily="34" charset="0"/>
                <a:cs typeface="Arial" panose="020B0604020202020204" pitchFamily="34" charset="0"/>
              </a:rPr>
              <a:t>	  + 50% + $1.50 per bar is the selling price</a:t>
            </a:r>
          </a:p>
          <a:p>
            <a:pPr marL="1711325">
              <a:lnSpc>
                <a:spcPts val="900"/>
              </a:lnSpc>
              <a:buClr>
                <a:srgbClr val="00B050"/>
              </a:buClr>
            </a:pPr>
            <a:r>
              <a:rPr lang="en-US" b="1" dirty="0" smtClean="0">
                <a:latin typeface="Arial" panose="020B0604020202020204" pitchFamily="34" charset="0"/>
                <a:cs typeface="Arial" panose="020B0604020202020204" pitchFamily="34" charset="0"/>
              </a:rPr>
              <a:t> 2000</a:t>
            </a:r>
          </a:p>
          <a:p>
            <a:pPr marL="2005013">
              <a:buClr>
                <a:srgbClr val="00B050"/>
              </a:buClr>
            </a:pPr>
            <a:r>
              <a:rPr lang="en-US" b="1" dirty="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(1 + 0.50 = $1.50)</a:t>
            </a:r>
          </a:p>
          <a:p>
            <a:pPr marL="2005013">
              <a:buClr>
                <a:srgbClr val="00B050"/>
              </a:buClr>
            </a:pPr>
            <a:endParaRPr lang="en-US" sz="1100" b="1" dirty="0" smtClean="0">
              <a:latin typeface="Arial" panose="020B0604020202020204" pitchFamily="34" charset="0"/>
              <a:cs typeface="Arial" panose="020B0604020202020204" pitchFamily="34" charset="0"/>
            </a:endParaRPr>
          </a:p>
          <a:p>
            <a:pPr marL="339725">
              <a:lnSpc>
                <a:spcPts val="1700"/>
              </a:lnSpc>
              <a:buClr>
                <a:srgbClr val="00B050"/>
              </a:buClr>
            </a:pPr>
            <a:r>
              <a:rPr lang="en-US" dirty="0" smtClean="0">
                <a:latin typeface="Arial" panose="020B0604020202020204" pitchFamily="34" charset="0"/>
                <a:cs typeface="Arial" panose="020B0604020202020204" pitchFamily="34" charset="0"/>
              </a:rPr>
              <a:t>The calculation to find 50% of </a:t>
            </a:r>
            <a:r>
              <a:rPr lang="en-US" b="1" u="sng" dirty="0" smtClean="0">
                <a:latin typeface="Arial" panose="020B0604020202020204" pitchFamily="34" charset="0"/>
                <a:cs typeface="Arial" panose="020B0604020202020204" pitchFamily="34" charset="0"/>
              </a:rPr>
              <a:t>$2000 </a:t>
            </a:r>
            <a:r>
              <a:rPr lang="en-US" b="1"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is as follows:</a:t>
            </a:r>
          </a:p>
          <a:p>
            <a:pPr marL="2005013">
              <a:lnSpc>
                <a:spcPts val="1700"/>
              </a:lnSpc>
              <a:buClr>
                <a:srgbClr val="00B050"/>
              </a:buClr>
              <a:tabLst>
                <a:tab pos="2684463" algn="l"/>
              </a:tabLst>
            </a:pPr>
            <a:r>
              <a:rPr lang="en-US" b="1" dirty="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	            2000</a:t>
            </a:r>
          </a:p>
          <a:p>
            <a:pPr marL="2005013">
              <a:lnSpc>
                <a:spcPts val="1700"/>
              </a:lnSpc>
              <a:buClr>
                <a:srgbClr val="00B050"/>
              </a:buClr>
              <a:tabLst>
                <a:tab pos="2684463" algn="l"/>
              </a:tabLst>
            </a:pPr>
            <a:endParaRPr lang="en-US" b="1" dirty="0">
              <a:latin typeface="Arial" panose="020B0604020202020204" pitchFamily="34" charset="0"/>
              <a:cs typeface="Arial" panose="020B0604020202020204" pitchFamily="34" charset="0"/>
            </a:endParaRPr>
          </a:p>
          <a:p>
            <a:pPr marL="1711325">
              <a:lnSpc>
                <a:spcPts val="1100"/>
              </a:lnSpc>
              <a:buClr>
                <a:srgbClr val="00B050"/>
              </a:buClr>
            </a:pPr>
            <a:r>
              <a:rPr lang="en-US" dirty="0" smtClean="0">
                <a:latin typeface="Arial" panose="020B0604020202020204" pitchFamily="34" charset="0"/>
                <a:cs typeface="Arial" panose="020B0604020202020204" pitchFamily="34" charset="0"/>
              </a:rPr>
              <a:t>		</a:t>
            </a:r>
            <a:r>
              <a:rPr lang="en-US" b="1" u="sng" dirty="0">
                <a:latin typeface="Arial" panose="020B0604020202020204" pitchFamily="34" charset="0"/>
                <a:cs typeface="Arial" panose="020B0604020202020204" pitchFamily="34" charset="0"/>
              </a:rPr>
              <a:t>$</a:t>
            </a:r>
            <a:r>
              <a:rPr lang="en-US" b="1" u="sng" dirty="0" smtClean="0">
                <a:latin typeface="Arial" panose="020B0604020202020204" pitchFamily="34" charset="0"/>
                <a:cs typeface="Arial" panose="020B0604020202020204" pitchFamily="34" charset="0"/>
              </a:rPr>
              <a:t>2000</a:t>
            </a:r>
            <a:r>
              <a:rPr lang="en-US" b="1" dirty="0" smtClean="0">
                <a:latin typeface="Arial" panose="020B0604020202020204" pitchFamily="34" charset="0"/>
                <a:cs typeface="Arial" panose="020B0604020202020204" pitchFamily="34" charset="0"/>
              </a:rPr>
              <a:t>	 </a:t>
            </a:r>
            <a:r>
              <a:rPr lang="en-US" b="1" u="sng" dirty="0" smtClean="0">
                <a:latin typeface="Arial" panose="020B0604020202020204" pitchFamily="34" charset="0"/>
                <a:cs typeface="Arial" panose="020B0604020202020204" pitchFamily="34" charset="0"/>
              </a:rPr>
              <a:t>50</a:t>
            </a:r>
            <a:r>
              <a:rPr lang="en-US" b="1" dirty="0" smtClean="0">
                <a:latin typeface="Arial" panose="020B0604020202020204" pitchFamily="34" charset="0"/>
                <a:cs typeface="Arial" panose="020B0604020202020204" pitchFamily="34" charset="0"/>
              </a:rPr>
              <a:t>	 </a:t>
            </a:r>
            <a:r>
              <a:rPr lang="en-US" b="1" u="sng" dirty="0" smtClean="0">
                <a:latin typeface="Arial" panose="020B0604020202020204" pitchFamily="34" charset="0"/>
                <a:cs typeface="Arial" panose="020B0604020202020204" pitchFamily="34" charset="0"/>
              </a:rPr>
              <a:t>50</a:t>
            </a:r>
            <a:endParaRPr lang="en-US" b="1" dirty="0">
              <a:latin typeface="Arial" panose="020B0604020202020204" pitchFamily="34" charset="0"/>
              <a:cs typeface="Arial" panose="020B0604020202020204" pitchFamily="34" charset="0"/>
            </a:endParaRPr>
          </a:p>
          <a:p>
            <a:pPr marL="1711325">
              <a:lnSpc>
                <a:spcPts val="1100"/>
              </a:lnSpc>
              <a:buClr>
                <a:srgbClr val="00B050"/>
              </a:buClr>
              <a:tabLst>
                <a:tab pos="2344738" algn="l"/>
                <a:tab pos="3435350" algn="l"/>
              </a:tabLst>
            </a:pPr>
            <a:r>
              <a:rPr lang="en-US" b="1" dirty="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X	         X	         = 0.50</a:t>
            </a:r>
            <a:endParaRPr lang="en-US" b="1" dirty="0">
              <a:latin typeface="Arial" panose="020B0604020202020204" pitchFamily="34" charset="0"/>
              <a:cs typeface="Arial" panose="020B0604020202020204" pitchFamily="34" charset="0"/>
            </a:endParaRPr>
          </a:p>
          <a:p>
            <a:pPr marL="1711325">
              <a:lnSpc>
                <a:spcPts val="1100"/>
              </a:lnSpc>
              <a:buClr>
                <a:srgbClr val="00B050"/>
              </a:buClr>
            </a:pPr>
            <a:r>
              <a:rPr lang="en-US" b="1" dirty="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2000	</a:t>
            </a:r>
            <a:r>
              <a:rPr lang="en-US" b="1" dirty="0">
                <a:latin typeface="Arial" panose="020B0604020202020204" pitchFamily="34" charset="0"/>
                <a:cs typeface="Arial" panose="020B0604020202020204" pitchFamily="34" charset="0"/>
              </a:rPr>
              <a:t>100</a:t>
            </a:r>
            <a:r>
              <a:rPr lang="en-US" b="1" dirty="0" smtClean="0">
                <a:latin typeface="Arial" panose="020B0604020202020204" pitchFamily="34" charset="0"/>
                <a:cs typeface="Arial" panose="020B0604020202020204" pitchFamily="34" charset="0"/>
              </a:rPr>
              <a:t>	100		</a:t>
            </a:r>
          </a:p>
          <a:p>
            <a:pPr marL="1711325">
              <a:lnSpc>
                <a:spcPts val="900"/>
              </a:lnSpc>
              <a:buClr>
                <a:srgbClr val="00B050"/>
              </a:buClr>
            </a:pPr>
            <a:endParaRPr lang="en-US" b="1" dirty="0" smtClean="0">
              <a:latin typeface="Arial" panose="020B0604020202020204" pitchFamily="34" charset="0"/>
              <a:cs typeface="Arial" panose="020B0604020202020204" pitchFamily="34" charset="0"/>
            </a:endParaRPr>
          </a:p>
          <a:p>
            <a:pPr marL="1711325">
              <a:lnSpc>
                <a:spcPts val="1300"/>
              </a:lnSpc>
              <a:buClr>
                <a:srgbClr val="00B050"/>
              </a:buClr>
            </a:pPr>
            <a:r>
              <a:rPr lang="en-US" b="1" u="sng" dirty="0" smtClean="0">
                <a:latin typeface="Arial" panose="020B0604020202020204" pitchFamily="34" charset="0"/>
                <a:cs typeface="Arial" panose="020B0604020202020204" pitchFamily="34" charset="0"/>
              </a:rPr>
              <a:t>Total cost</a:t>
            </a:r>
          </a:p>
          <a:p>
            <a:pPr marL="1711325">
              <a:lnSpc>
                <a:spcPts val="1300"/>
              </a:lnSpc>
              <a:buClr>
                <a:srgbClr val="00B050"/>
              </a:buClr>
            </a:pPr>
            <a:r>
              <a:rPr lang="en-US" b="1" dirty="0" smtClean="0">
                <a:latin typeface="Arial" panose="020B0604020202020204" pitchFamily="34" charset="0"/>
                <a:cs typeface="Arial" panose="020B0604020202020204" pitchFamily="34" charset="0"/>
              </a:rPr>
              <a:t>		   X % Mark-up = mark up		</a:t>
            </a:r>
            <a:endParaRPr lang="en-US" b="1" dirty="0">
              <a:latin typeface="Arial" panose="020B0604020202020204" pitchFamily="34" charset="0"/>
              <a:cs typeface="Arial" panose="020B0604020202020204" pitchFamily="34" charset="0"/>
            </a:endParaRPr>
          </a:p>
          <a:p>
            <a:pPr marL="339725">
              <a:lnSpc>
                <a:spcPts val="1300"/>
              </a:lnSpc>
              <a:buClr>
                <a:srgbClr val="00B050"/>
              </a:buClr>
            </a:pPr>
            <a:r>
              <a:rPr lang="en-US"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Output</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400" dirty="0" smtClean="0">
                <a:latin typeface="Arial" panose="020B0604020202020204" pitchFamily="34" charset="0"/>
                <a:cs typeface="Arial" panose="020B0604020202020204" pitchFamily="34" charset="0"/>
              </a:rPr>
              <a:t>3.3.2 </a:t>
            </a:r>
            <a:r>
              <a:rPr lang="en-US" sz="3400" dirty="0" smtClean="0">
                <a:latin typeface="Arial" panose="020B0604020202020204" pitchFamily="34" charset="0"/>
                <a:cs typeface="Arial" panose="020B0604020202020204" pitchFamily="34" charset="0"/>
              </a:rPr>
              <a:t>– The Main Methods of Pricing</a:t>
            </a:r>
            <a:endParaRPr lang="en-US" sz="3400" dirty="0">
              <a:latin typeface="Arial" panose="020B0604020202020204" pitchFamily="34" charset="0"/>
              <a:cs typeface="Arial" panose="020B0604020202020204" pitchFamily="34" charset="0"/>
            </a:endParaRPr>
          </a:p>
        </p:txBody>
      </p:sp>
      <p:pic>
        <p:nvPicPr>
          <p:cNvPr id="6146" name="Picture 2" descr="http://www.shmula.com/wp-content/uploads/2010/09/lean-management-cost-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t="6915" r="2523" b="4383"/>
          <a:stretch/>
        </p:blipFill>
        <p:spPr bwMode="auto">
          <a:xfrm>
            <a:off x="6444209" y="4653136"/>
            <a:ext cx="2376263" cy="165618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47906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5112568" cy="5324535"/>
          </a:xfrm>
          <a:prstGeom prst="rect">
            <a:avLst/>
          </a:prstGeom>
        </p:spPr>
        <p:txBody>
          <a:bodyPr wrap="square">
            <a:spAutoFit/>
          </a:bodyPr>
          <a:lstStyle/>
          <a:p>
            <a:pPr>
              <a:buClr>
                <a:srgbClr val="00B050"/>
              </a:buClr>
            </a:pPr>
            <a:r>
              <a:rPr lang="en-US" sz="2000" b="1" dirty="0" smtClean="0">
                <a:latin typeface="Arial" panose="020B0604020202020204" pitchFamily="34" charset="0"/>
                <a:cs typeface="Arial" panose="020B0604020202020204" pitchFamily="34" charset="0"/>
              </a:rPr>
              <a:t>Competitive Pricing</a:t>
            </a:r>
          </a:p>
          <a:p>
            <a:pPr marL="339725" indent="-339725">
              <a:buClr>
                <a:srgbClr val="00B050"/>
              </a:buClr>
              <a:buFont typeface="Wingdings 3" panose="05040102010807070707" pitchFamily="18" charset="2"/>
              <a:buChar char=""/>
            </a:pPr>
            <a:r>
              <a:rPr lang="en-US" sz="2000" b="1" dirty="0">
                <a:solidFill>
                  <a:srgbClr val="FF0000"/>
                </a:solidFill>
                <a:latin typeface="Arial" panose="020B0604020202020204" pitchFamily="34" charset="0"/>
                <a:cs typeface="Arial" panose="020B0604020202020204" pitchFamily="34" charset="0"/>
              </a:rPr>
              <a:t>Competitive </a:t>
            </a:r>
            <a:r>
              <a:rPr lang="en-US" sz="2000" b="1" dirty="0" smtClean="0">
                <a:solidFill>
                  <a:srgbClr val="FF0000"/>
                </a:solidFill>
                <a:latin typeface="Arial" panose="020B0604020202020204" pitchFamily="34" charset="0"/>
                <a:cs typeface="Arial" panose="020B0604020202020204" pitchFamily="34" charset="0"/>
              </a:rPr>
              <a:t>pricing </a:t>
            </a:r>
            <a:r>
              <a:rPr lang="en-US" sz="2000" dirty="0" smtClean="0">
                <a:latin typeface="Arial" panose="020B0604020202020204" pitchFamily="34" charset="0"/>
                <a:cs typeface="Arial" panose="020B0604020202020204" pitchFamily="34" charset="0"/>
              </a:rPr>
              <a:t>involves </a:t>
            </a:r>
            <a:r>
              <a:rPr lang="en-US" sz="2000" dirty="0">
                <a:latin typeface="Arial" panose="020B0604020202020204" pitchFamily="34" charset="0"/>
                <a:cs typeface="Arial" panose="020B0604020202020204" pitchFamily="34" charset="0"/>
              </a:rPr>
              <a:t>putting prices in line with your competitors</a:t>
            </a:r>
            <a:r>
              <a:rPr lang="en-US" sz="2000" dirty="0" smtClean="0">
                <a:latin typeface="Arial" panose="020B0604020202020204" pitchFamily="34" charset="0"/>
                <a:cs typeface="Arial" panose="020B0604020202020204" pitchFamily="34" charset="0"/>
              </a:rPr>
              <a:t>’ prices or just below their prices.</a:t>
            </a:r>
          </a:p>
          <a:p>
            <a:pPr marL="515938" indent="-222250">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Sales are likely to be high as your price is at a realistic level and the product is not under or over priced.</a:t>
            </a:r>
          </a:p>
          <a:p>
            <a:pPr marL="515938" indent="-222250">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In order to decide what this price should be, you would have to research what price your competitors are charging, and this costs time and money.</a:t>
            </a:r>
          </a:p>
          <a:p>
            <a:pPr marL="339725" indent="-339725">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For example, a company wants to sell a brand of soap powder. It needs to sell it at a similar price to all the other brands available or consumers will buy their competitors’ brands.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169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pic>
        <p:nvPicPr>
          <p:cNvPr id="5122" name="Picture 2" descr="http://www.nsspirit-cashf.com/en/marketing/prices01.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2129"/>
          <a:stretch/>
        </p:blipFill>
        <p:spPr bwMode="auto">
          <a:xfrm>
            <a:off x="5508104" y="1181883"/>
            <a:ext cx="3312368" cy="231912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4" name="Picture 4" descr="http://sugarlandtxhome.com/images/sell_home_pricing_strategy.jpg"/>
          <p:cNvPicPr>
            <a:picLocks noChangeAspect="1" noChangeArrowheads="1"/>
          </p:cNvPicPr>
          <p:nvPr/>
        </p:nvPicPr>
        <p:blipFill rotWithShape="1">
          <a:blip r:embed="rId4">
            <a:extLst>
              <a:ext uri="{28A0092B-C50C-407E-A947-70E740481C1C}">
                <a14:useLocalDpi xmlns:a14="http://schemas.microsoft.com/office/drawing/2010/main" val="0"/>
              </a:ext>
            </a:extLst>
          </a:blip>
          <a:srcRect l="4255" t="9440"/>
          <a:stretch/>
        </p:blipFill>
        <p:spPr bwMode="auto">
          <a:xfrm>
            <a:off x="5479677" y="4012834"/>
            <a:ext cx="3340845" cy="213682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667112"/>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6768752" cy="5355312"/>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Psychological Pricing</a:t>
            </a:r>
          </a:p>
          <a:p>
            <a:pPr marL="339725" indent="-339725">
              <a:buClr>
                <a:srgbClr val="00B050"/>
              </a:buClr>
              <a:buFont typeface="Wingdings 3" panose="05040102010807070707" pitchFamily="18" charset="2"/>
              <a:buChar char=""/>
            </a:pPr>
            <a:r>
              <a:rPr lang="en-US" b="1" dirty="0">
                <a:solidFill>
                  <a:srgbClr val="FF0000"/>
                </a:solidFill>
                <a:latin typeface="Arial" panose="020B0604020202020204" pitchFamily="34" charset="0"/>
                <a:cs typeface="Arial" panose="020B0604020202020204" pitchFamily="34" charset="0"/>
              </a:rPr>
              <a:t>Psychological </a:t>
            </a:r>
            <a:r>
              <a:rPr lang="en-US" b="1" dirty="0" smtClean="0">
                <a:solidFill>
                  <a:srgbClr val="FF0000"/>
                </a:solidFill>
                <a:latin typeface="Arial" panose="020B0604020202020204" pitchFamily="34" charset="0"/>
                <a:cs typeface="Arial" panose="020B0604020202020204" pitchFamily="34" charset="0"/>
              </a:rPr>
              <a:t>Pricing </a:t>
            </a:r>
            <a:r>
              <a:rPr lang="en-US" dirty="0" smtClean="0">
                <a:latin typeface="Arial" panose="020B0604020202020204" pitchFamily="34" charset="0"/>
                <a:cs typeface="Arial" panose="020B0604020202020204" pitchFamily="34" charset="0"/>
              </a:rPr>
              <a:t>is an approach when particular attention is paid to the effect that the price of a product will have upon consumers’ perceptions of the product.</a:t>
            </a: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This might involve charging a very high price for a high-quality product so that high income consumers wish to purchase it as a status symbol.</a:t>
            </a: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It could also involve charging a price for a product which is just below a whole number, e.g. 99p is just below a £1 and creates the impression of being much cheaper.</a:t>
            </a: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Supermarkets may charge low prices for products purchased on a regular basis and this will give customers the impression if being given good value for money.</a:t>
            </a: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It ensures that the sales are made by reinforcing customers’ perceptions of the product – this may be its brand image when the price is set high.</a:t>
            </a: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Little sales revenue is lost by putting the price just below the price the business wants to sell the product for.</a:t>
            </a:r>
          </a:p>
          <a:p>
            <a:pPr marL="515938"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competitors may do the same and so reduce its effect.</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pic>
        <p:nvPicPr>
          <p:cNvPr id="1026" name="Picture 2" descr="http://d2rormqr1qwzpz.cloudfront.net/uploads/0/5/16716-pricing_schemes_teas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0" y="1196752"/>
            <a:ext cx="1732459" cy="867736"/>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www.tutor2u.net/blog/files/fuel_pric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0" y="2155276"/>
            <a:ext cx="1733178" cy="141774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media.licdn.com/mpr/mpr/shrinknp_800_800/AAEAAQAAAAAAAAFnAAAAJGNkMjljZGI1LTlhODQtNDY0ZC04ZjdkLWY1MjBhNzA3ODdlNQ.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381" r="4492"/>
          <a:stretch/>
        </p:blipFill>
        <p:spPr bwMode="auto">
          <a:xfrm>
            <a:off x="7092280" y="3717032"/>
            <a:ext cx="1732458" cy="1050052"/>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http://usercontent1.hubimg.com/5409358_f26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2280" y="4941168"/>
            <a:ext cx="1732458" cy="131933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6129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5688632" cy="5509200"/>
          </a:xfrm>
          <a:prstGeom prst="rect">
            <a:avLst/>
          </a:prstGeom>
        </p:spPr>
        <p:txBody>
          <a:bodyPr wrap="square">
            <a:spAutoFit/>
          </a:bodyPr>
          <a:lstStyle/>
          <a:p>
            <a:pPr>
              <a:buClr>
                <a:srgbClr val="00B050"/>
              </a:buClr>
            </a:pPr>
            <a:r>
              <a:rPr lang="en-US" sz="2200" b="1" dirty="0" smtClean="0">
                <a:latin typeface="Arial" panose="020B0604020202020204" pitchFamily="34" charset="0"/>
                <a:cs typeface="Arial" panose="020B0604020202020204" pitchFamily="34" charset="0"/>
              </a:rPr>
              <a:t>Penetration Pricing</a:t>
            </a:r>
          </a:p>
          <a:p>
            <a:pPr marL="339725" indent="-339725">
              <a:buClr>
                <a:srgbClr val="00B050"/>
              </a:buClr>
              <a:buFont typeface="Wingdings 3" panose="05040102010807070707" pitchFamily="18" charset="2"/>
              <a:buChar char=""/>
            </a:pPr>
            <a:r>
              <a:rPr lang="en-US" sz="2200" b="1" dirty="0" smtClean="0">
                <a:solidFill>
                  <a:srgbClr val="FF0000"/>
                </a:solidFill>
                <a:latin typeface="Arial" panose="020B0604020202020204" pitchFamily="34" charset="0"/>
                <a:cs typeface="Arial" panose="020B0604020202020204" pitchFamily="34" charset="0"/>
              </a:rPr>
              <a:t>Penetration Pricing </a:t>
            </a:r>
            <a:r>
              <a:rPr lang="en-US" sz="2200" dirty="0" smtClean="0">
                <a:latin typeface="Arial" panose="020B0604020202020204" pitchFamily="34" charset="0"/>
                <a:cs typeface="Arial" panose="020B0604020202020204" pitchFamily="34" charset="0"/>
              </a:rPr>
              <a:t>would possibly be used when trying to enter a new market. The price would be set lower than the competitors’ prices.</a:t>
            </a:r>
          </a:p>
          <a:p>
            <a:pPr marL="574675" indent="-222250">
              <a:buClr>
                <a:srgbClr val="00B050"/>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It ensures that sales are made and the new product enters the market</a:t>
            </a:r>
          </a:p>
          <a:p>
            <a:pPr marL="574675" indent="-222250">
              <a:buClr>
                <a:srgbClr val="00B050"/>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The product is sold at a low price and therefore the profit per unit sold may be low.</a:t>
            </a:r>
          </a:p>
          <a:p>
            <a:pPr marL="285750" indent="-285750">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For example, a company launches a new chocolate bar at a price sever pennies below the prices of similar chocolate bars that are already on the market. If this is successful, consumers will try the new bar and will become regular customers.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pic>
        <p:nvPicPr>
          <p:cNvPr id="2050" name="Picture 2" descr="http://faculty.msb.edu/homak/homahelpsite/webhelp/Content/Price%20Penetration%20Pricing.gif"/>
          <p:cNvPicPr>
            <a:picLocks noChangeAspect="1" noChangeArrowheads="1"/>
          </p:cNvPicPr>
          <p:nvPr/>
        </p:nvPicPr>
        <p:blipFill rotWithShape="1">
          <a:blip r:embed="rId3">
            <a:extLst>
              <a:ext uri="{28A0092B-C50C-407E-A947-70E740481C1C}">
                <a14:useLocalDpi xmlns:a14="http://schemas.microsoft.com/office/drawing/2010/main" val="0"/>
              </a:ext>
            </a:extLst>
          </a:blip>
          <a:srcRect l="2449" t="20862" r="30352" b="18939"/>
          <a:stretch/>
        </p:blipFill>
        <p:spPr bwMode="auto">
          <a:xfrm>
            <a:off x="6159506" y="1186892"/>
            <a:ext cx="2660966" cy="1787836"/>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file2.answcdn.com/answ-cld/image/upload/w_760,c_fill,g_faces:center,fl_lossy,q_60/v1401553311/pzlggbcq18ysdnevjwzk.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4454"/>
          <a:stretch/>
        </p:blipFill>
        <p:spPr bwMode="auto">
          <a:xfrm>
            <a:off x="6156176" y="3078350"/>
            <a:ext cx="2664295" cy="179081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www.alpharettagahomesforsale.com/images/pricing-a-hom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3355" y="4954002"/>
            <a:ext cx="2697116" cy="163484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330323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382054" cy="623124"/>
          </a:xfrm>
        </p:spPr>
        <p:txBody>
          <a:bodyPr>
            <a:noAutofit/>
          </a:bodyPr>
          <a:lstStyle/>
          <a:p>
            <a:r>
              <a:rPr lang="en-GB" sz="3600" b="1" dirty="0" smtClean="0"/>
              <a:t>3.3 – Definitions to Learn - Product</a:t>
            </a:r>
          </a:p>
        </p:txBody>
      </p:sp>
      <p:sp>
        <p:nvSpPr>
          <p:cNvPr id="2" name="Rectangle 1"/>
          <p:cNvSpPr/>
          <p:nvPr/>
        </p:nvSpPr>
        <p:spPr>
          <a:xfrm>
            <a:off x="323528" y="1124446"/>
            <a:ext cx="8496944" cy="5247590"/>
          </a:xfrm>
          <a:prstGeom prst="rect">
            <a:avLst/>
          </a:prstGeom>
        </p:spPr>
        <p:txBody>
          <a:bodyPr wrap="square">
            <a:spAutoFit/>
          </a:bodyPr>
          <a:lstStyle/>
          <a:p>
            <a:pPr marL="109728" indent="0">
              <a:spcAft>
                <a:spcPts val="300"/>
              </a:spcAft>
              <a:buNone/>
            </a:pPr>
            <a:r>
              <a:rPr lang="en-US" sz="2000" b="1" dirty="0" smtClean="0"/>
              <a:t>Marketing Mix – </a:t>
            </a:r>
            <a:r>
              <a:rPr lang="en-US" sz="2000" dirty="0" smtClean="0"/>
              <a:t>A term which is used to describe all the activities which go into marketing a product or service. These activities are often summarized as the 4p’s – product, place, price and promotion.</a:t>
            </a:r>
          </a:p>
          <a:p>
            <a:pPr marL="109728" indent="0">
              <a:spcAft>
                <a:spcPts val="300"/>
              </a:spcAft>
              <a:buNone/>
            </a:pPr>
            <a:r>
              <a:rPr lang="en-US" sz="2000" b="1" dirty="0" smtClean="0">
                <a:latin typeface="Arial" panose="020B0604020202020204" pitchFamily="34" charset="0"/>
                <a:cs typeface="Arial" panose="020B0604020202020204" pitchFamily="34" charset="0"/>
              </a:rPr>
              <a:t>USP</a:t>
            </a:r>
            <a:r>
              <a:rPr lang="en-US" sz="2000" dirty="0" smtClean="0">
                <a:latin typeface="Arial" panose="020B0604020202020204" pitchFamily="34" charset="0"/>
                <a:cs typeface="Arial" panose="020B0604020202020204" pitchFamily="34" charset="0"/>
              </a:rPr>
              <a:t> – The special feature of a product that differentiates it from the products of competitors.</a:t>
            </a:r>
          </a:p>
          <a:p>
            <a:pPr marL="109728" indent="0">
              <a:spcAft>
                <a:spcPts val="300"/>
              </a:spcAft>
              <a:buNone/>
            </a:pPr>
            <a:r>
              <a:rPr lang="en-US" sz="2000" b="1" dirty="0" smtClean="0">
                <a:latin typeface="Arial" panose="020B0604020202020204" pitchFamily="34" charset="0"/>
                <a:cs typeface="Arial" panose="020B0604020202020204" pitchFamily="34" charset="0"/>
              </a:rPr>
              <a:t>Brand Name </a:t>
            </a:r>
            <a:r>
              <a:rPr lang="en-US" sz="2000" dirty="0" smtClean="0">
                <a:latin typeface="Arial" panose="020B0604020202020204" pitchFamily="34" charset="0"/>
                <a:cs typeface="Arial" panose="020B0604020202020204" pitchFamily="34" charset="0"/>
              </a:rPr>
              <a:t>– The unique name of a product that distinguishes it from other brands.</a:t>
            </a:r>
          </a:p>
          <a:p>
            <a:pPr marL="109728" indent="0">
              <a:spcAft>
                <a:spcPts val="300"/>
              </a:spcAft>
              <a:buNone/>
            </a:pPr>
            <a:r>
              <a:rPr lang="en-US" sz="2000" b="1" dirty="0" smtClean="0">
                <a:latin typeface="Arial" panose="020B0604020202020204" pitchFamily="34" charset="0"/>
                <a:cs typeface="Arial" panose="020B0604020202020204" pitchFamily="34" charset="0"/>
              </a:rPr>
              <a:t>Brand Loyalty </a:t>
            </a:r>
            <a:r>
              <a:rPr lang="en-US" sz="2000" dirty="0" smtClean="0">
                <a:latin typeface="Arial" panose="020B0604020202020204" pitchFamily="34" charset="0"/>
                <a:cs typeface="Arial" panose="020B0604020202020204" pitchFamily="34" charset="0"/>
              </a:rPr>
              <a:t>– When consumers keep buying the same brand again and again instead of choosing a competitor’s brand</a:t>
            </a:r>
          </a:p>
          <a:p>
            <a:pPr marL="109728" indent="0">
              <a:spcAft>
                <a:spcPts val="300"/>
              </a:spcAft>
              <a:buNone/>
            </a:pPr>
            <a:r>
              <a:rPr lang="en-US" sz="2000" b="1" dirty="0" smtClean="0">
                <a:latin typeface="Arial" panose="020B0604020202020204" pitchFamily="34" charset="0"/>
                <a:cs typeface="Arial" panose="020B0604020202020204" pitchFamily="34" charset="0"/>
              </a:rPr>
              <a:t>Brand Image </a:t>
            </a:r>
            <a:r>
              <a:rPr lang="en-US" sz="2000" dirty="0" smtClean="0">
                <a:latin typeface="Arial" panose="020B0604020202020204" pitchFamily="34" charset="0"/>
                <a:cs typeface="Arial" panose="020B0604020202020204" pitchFamily="34" charset="0"/>
              </a:rPr>
              <a:t>– An image or identity given to a product which gives it a personality of its own and distinguishes it from its competitor’s brands.</a:t>
            </a:r>
          </a:p>
          <a:p>
            <a:pPr marL="109728" indent="0">
              <a:spcAft>
                <a:spcPts val="300"/>
              </a:spcAft>
              <a:buNone/>
            </a:pPr>
            <a:r>
              <a:rPr lang="en-US" sz="2000" b="1" dirty="0" smtClean="0">
                <a:latin typeface="Arial" panose="020B0604020202020204" pitchFamily="34" charset="0"/>
                <a:cs typeface="Arial" panose="020B0604020202020204" pitchFamily="34" charset="0"/>
              </a:rPr>
              <a:t>Packaging</a:t>
            </a:r>
            <a:r>
              <a:rPr lang="en-US" sz="2000" dirty="0" smtClean="0">
                <a:latin typeface="Arial" panose="020B0604020202020204" pitchFamily="34" charset="0"/>
                <a:cs typeface="Arial" panose="020B0604020202020204" pitchFamily="34" charset="0"/>
              </a:rPr>
              <a:t> – The physical container or wrapping for a product. It is also used for promotion and selling appeal.</a:t>
            </a:r>
          </a:p>
          <a:p>
            <a:pPr marL="109728" indent="0">
              <a:spcAft>
                <a:spcPts val="300"/>
              </a:spcAft>
              <a:buNone/>
            </a:pPr>
            <a:r>
              <a:rPr lang="en-US" sz="2000" b="1" dirty="0" smtClean="0">
                <a:latin typeface="Arial" panose="020B0604020202020204" pitchFamily="34" charset="0"/>
                <a:cs typeface="Arial" panose="020B0604020202020204" pitchFamily="34" charset="0"/>
              </a:rPr>
              <a:t>Product Life Cycle </a:t>
            </a:r>
            <a:r>
              <a:rPr lang="en-US" sz="2000" dirty="0" smtClean="0">
                <a:latin typeface="Arial" panose="020B0604020202020204" pitchFamily="34" charset="0"/>
                <a:cs typeface="Arial" panose="020B0604020202020204" pitchFamily="34" charset="0"/>
              </a:rPr>
              <a:t>– Describes the stages a product will pass through from its introduction, through its growth until it is mature and then finally its decline.</a:t>
            </a:r>
          </a:p>
        </p:txBody>
      </p:sp>
    </p:spTree>
    <p:extLst>
      <p:ext uri="{BB962C8B-B14F-4D97-AF65-F5344CB8AC3E}">
        <p14:creationId xmlns:p14="http://schemas.microsoft.com/office/powerpoint/2010/main" val="3933324493"/>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5688632" cy="5632311"/>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Price Skimming</a:t>
            </a: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With </a:t>
            </a:r>
            <a:r>
              <a:rPr lang="en-US" b="1" dirty="0" smtClean="0">
                <a:solidFill>
                  <a:srgbClr val="FF0000"/>
                </a:solidFill>
                <a:latin typeface="Arial" panose="020B0604020202020204" pitchFamily="34" charset="0"/>
                <a:cs typeface="Arial" panose="020B0604020202020204" pitchFamily="34" charset="0"/>
              </a:rPr>
              <a:t>Price Skimming</a:t>
            </a:r>
            <a:r>
              <a:rPr lang="en-US" dirty="0" smtClean="0">
                <a:latin typeface="Arial" panose="020B0604020202020204" pitchFamily="34" charset="0"/>
                <a:cs typeface="Arial" panose="020B0604020202020204" pitchFamily="34" charset="0"/>
              </a:rPr>
              <a:t>, the product is usually a new invention, or a new development of an old product, and therefore it can be sold on the market at a high price and people will pay this high price because of the novelty factor. The product will often have cost a lot in research and development, and these costs.</a:t>
            </a:r>
          </a:p>
          <a:p>
            <a:pPr marL="57467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Skimming can help to establish the product as being of good quality.</a:t>
            </a:r>
          </a:p>
          <a:p>
            <a:pPr marL="57467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It may put off some potential customers because of the high price.</a:t>
            </a:r>
          </a:p>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For example, a new games machine is invented, It will be sold in the shops at a very high price, much higher than the existing consoles. Because it is new and has better graphics than the old systems, consumers will be willing to pay the high price. This way the business will earn high profits which will make the research and development costs worthwhile.</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pic>
        <p:nvPicPr>
          <p:cNvPr id="2" name="The Haggle - Monty Python's Life Of Bri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12160" y="1158999"/>
            <a:ext cx="2760557" cy="1551601"/>
          </a:xfrm>
          <a:prstGeom prst="rect">
            <a:avLst/>
          </a:prstGeom>
          <a:noFill/>
          <a:effectLst>
            <a:outerShdw blurRad="152400" dist="38100" dir="2700000" sx="103000" sy="103000" algn="tl" rotWithShape="0">
              <a:prstClr val="black">
                <a:alpha val="40000"/>
              </a:prstClr>
            </a:outerShdw>
          </a:effectLst>
        </p:spPr>
      </p:pic>
      <p:sp>
        <p:nvSpPr>
          <p:cNvPr id="3" name="TextBox 2">
            <a:hlinkClick r:id="rId6" action="ppaction://hlinkfile"/>
          </p:cNvPr>
          <p:cNvSpPr txBox="1"/>
          <p:nvPr/>
        </p:nvSpPr>
        <p:spPr>
          <a:xfrm>
            <a:off x="6804248" y="2780928"/>
            <a:ext cx="1296144" cy="369332"/>
          </a:xfrm>
          <a:prstGeom prst="rect">
            <a:avLst/>
          </a:prstGeom>
          <a:noFill/>
        </p:spPr>
        <p:txBody>
          <a:bodyPr wrap="square" rtlCol="0">
            <a:spAutoFit/>
          </a:bodyPr>
          <a:lstStyle/>
          <a:p>
            <a:r>
              <a:rPr lang="en-US" dirty="0" smtClean="0"/>
              <a:t>Click Here</a:t>
            </a:r>
            <a:endParaRPr lang="en-GB" dirty="0"/>
          </a:p>
        </p:txBody>
      </p:sp>
      <p:pic>
        <p:nvPicPr>
          <p:cNvPr id="4" name="Picture 2" descr="http://4.bp.blogspot.com/_KsyfsaP0NoE/S48u6cM5igI/AAAAAAAAALY/gYuwaCFjQrU/s320/Final+Fantasy.png"/>
          <p:cNvPicPr>
            <a:picLocks noChangeAspect="1" noChangeArrowheads="1"/>
          </p:cNvPicPr>
          <p:nvPr/>
        </p:nvPicPr>
        <p:blipFill rotWithShape="1">
          <a:blip r:embed="rId7">
            <a:extLst>
              <a:ext uri="{28A0092B-C50C-407E-A947-70E740481C1C}">
                <a14:useLocalDpi xmlns:a14="http://schemas.microsoft.com/office/drawing/2010/main" val="0"/>
              </a:ext>
            </a:extLst>
          </a:blip>
          <a:srcRect l="3148" t="15721" r="4716" b="9920"/>
          <a:stretch/>
        </p:blipFill>
        <p:spPr bwMode="auto">
          <a:xfrm>
            <a:off x="6012160" y="3140968"/>
            <a:ext cx="2760557" cy="169880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http://blog.ecornell.com/wp-content/uploads/sites/7/2014/02/price-positioning-chart.png"/>
          <p:cNvPicPr>
            <a:picLocks noChangeAspect="1" noChangeArrowheads="1"/>
          </p:cNvPicPr>
          <p:nvPr/>
        </p:nvPicPr>
        <p:blipFill rotWithShape="1">
          <a:blip r:embed="rId8">
            <a:extLst>
              <a:ext uri="{28A0092B-C50C-407E-A947-70E740481C1C}">
                <a14:useLocalDpi xmlns:a14="http://schemas.microsoft.com/office/drawing/2010/main" val="0"/>
              </a:ext>
            </a:extLst>
          </a:blip>
          <a:srcRect l="1902" t="4358" r="2531" b="3813"/>
          <a:stretch/>
        </p:blipFill>
        <p:spPr bwMode="auto">
          <a:xfrm>
            <a:off x="6012161" y="4941169"/>
            <a:ext cx="2760556" cy="1606796"/>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05844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5904656" cy="5216813"/>
          </a:xfrm>
          <a:prstGeom prst="rect">
            <a:avLst/>
          </a:prstGeom>
        </p:spPr>
        <p:txBody>
          <a:bodyPr wrap="square">
            <a:spAutoFit/>
          </a:bodyPr>
          <a:lstStyle/>
          <a:p>
            <a:pPr>
              <a:buClr>
                <a:srgbClr val="00B050"/>
              </a:buClr>
            </a:pPr>
            <a:r>
              <a:rPr lang="en-US" sz="1850" b="1" dirty="0" smtClean="0">
                <a:latin typeface="Arial" panose="020B0604020202020204" pitchFamily="34" charset="0"/>
                <a:cs typeface="Arial" panose="020B0604020202020204" pitchFamily="34" charset="0"/>
              </a:rPr>
              <a:t>Promotional Pricing</a:t>
            </a:r>
          </a:p>
          <a:p>
            <a:pPr marL="339725" indent="-339725">
              <a:buClr>
                <a:srgbClr val="00B050"/>
              </a:buClr>
              <a:buFont typeface="Wingdings 3" panose="05040102010807070707" pitchFamily="18" charset="2"/>
              <a:buChar char=""/>
            </a:pPr>
            <a:r>
              <a:rPr lang="en-US" sz="1850" b="1" dirty="0" smtClean="0">
                <a:solidFill>
                  <a:srgbClr val="FF0000"/>
                </a:solidFill>
                <a:latin typeface="Arial" panose="020B0604020202020204" pitchFamily="34" charset="0"/>
                <a:cs typeface="Arial" panose="020B0604020202020204" pitchFamily="34" charset="0"/>
              </a:rPr>
              <a:t>Promotional Pricing</a:t>
            </a:r>
            <a:r>
              <a:rPr lang="en-US" sz="1850" dirty="0" smtClean="0">
                <a:latin typeface="Arial" panose="020B0604020202020204" pitchFamily="34" charset="0"/>
                <a:cs typeface="Arial" panose="020B0604020202020204" pitchFamily="34" charset="0"/>
              </a:rPr>
              <a:t> would be used when you want to price the product at a low price for a set amount of time.</a:t>
            </a:r>
          </a:p>
          <a:p>
            <a:pPr marL="574675" indent="-222250">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It is useful for getting rid of unwanted stock that will not sell.</a:t>
            </a:r>
          </a:p>
          <a:p>
            <a:pPr marL="574675" indent="-222250">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It can help to renew interest in a business if sales are falling.</a:t>
            </a:r>
          </a:p>
          <a:p>
            <a:pPr marL="574675" indent="-222250">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The sales revenue will be lower because the price of each item will be low.</a:t>
            </a:r>
          </a:p>
          <a:p>
            <a:pPr marL="285750" indent="-285750">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For example, at the end of summer, a shop might have a lot of summer clothes left unsold. It might have a sale offering ‘Buy one, get one free’. This will encourage customers to buy their stock and it will clear the end-of-season stock. However, the shop will not make much, if any, profit on the clothes. But at least it will get some money for clothes that it might not otherwise have been able to sell at all.</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pic>
        <p:nvPicPr>
          <p:cNvPr id="4098" name="Picture 2" descr="http://www.foodmanufacture.co.uk/var/plain_site/storage/images/publications/food-beverage-nutrition/foodmanufacture.co.uk/business-news/supermarket-promotions-lose-suppliers-money/10019156-8-eng-GB/Supermarket-promotions-lose-suppliers-money.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9068"/>
          <a:stretch/>
        </p:blipFill>
        <p:spPr bwMode="auto">
          <a:xfrm>
            <a:off x="6302353" y="1158999"/>
            <a:ext cx="2527346" cy="181387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https://upload.wikimedia.org/wikipedia/en/b/ba/Half_off_original_pric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602" t="6053" b="17074"/>
          <a:stretch/>
        </p:blipFill>
        <p:spPr bwMode="auto">
          <a:xfrm>
            <a:off x="6300192" y="3068960"/>
            <a:ext cx="2511032" cy="151609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4">
            <a:hlinkClick r:id="rId5"/>
          </p:cNvPr>
          <p:cNvPicPr>
            <a:picLocks noChangeAspect="1"/>
          </p:cNvPicPr>
          <p:nvPr/>
        </p:nvPicPr>
        <p:blipFill rotWithShape="1">
          <a:blip r:embed="rId6"/>
          <a:srcRect l="20115" t="11611" r="33397" b="27411"/>
          <a:stretch/>
        </p:blipFill>
        <p:spPr>
          <a:xfrm>
            <a:off x="6300192" y="4677329"/>
            <a:ext cx="2505914" cy="1848015"/>
          </a:xfrm>
          <a:prstGeom prst="rect">
            <a:avLst/>
          </a:prstGeom>
          <a:noFill/>
          <a:effectLst>
            <a:outerShdw blurRad="152400" dist="38100" dir="2700000" sx="103000" sy="103000" algn="tl" rotWithShape="0">
              <a:prstClr val="black">
                <a:alpha val="40000"/>
              </a:prstClr>
            </a:outerShdw>
          </a:effectLst>
        </p:spPr>
      </p:pic>
    </p:spTree>
    <p:extLst>
      <p:ext uri="{BB962C8B-B14F-4D97-AF65-F5344CB8AC3E}">
        <p14:creationId xmlns:p14="http://schemas.microsoft.com/office/powerpoint/2010/main" val="532465384"/>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5509200"/>
          </a:xfrm>
          <a:prstGeom prst="rect">
            <a:avLst/>
          </a:prstGeom>
        </p:spPr>
        <p:txBody>
          <a:bodyPr wrap="square">
            <a:spAutoFit/>
          </a:bodyPr>
          <a:lstStyle/>
          <a:p>
            <a:pPr>
              <a:buClr>
                <a:srgbClr val="00B050"/>
              </a:buClr>
            </a:pPr>
            <a:r>
              <a:rPr lang="en-US" sz="1600" b="1" dirty="0" smtClean="0">
                <a:latin typeface="Arial" panose="020B0604020202020204" pitchFamily="34" charset="0"/>
                <a:cs typeface="Arial" panose="020B0604020202020204" pitchFamily="34" charset="0"/>
              </a:rPr>
              <a:t>Dynamic Pricing</a:t>
            </a:r>
          </a:p>
          <a:p>
            <a:pPr marL="339725" indent="-339725">
              <a:buClr>
                <a:srgbClr val="00B050"/>
              </a:buClr>
              <a:buFont typeface="Wingdings 3" panose="05040102010807070707" pitchFamily="18" charset="2"/>
              <a:buChar char=""/>
            </a:pPr>
            <a:r>
              <a:rPr lang="en-US" sz="1600" b="1" dirty="0" smtClean="0">
                <a:solidFill>
                  <a:srgbClr val="FF0000"/>
                </a:solidFill>
                <a:latin typeface="Arial" panose="020B0604020202020204" pitchFamily="34" charset="0"/>
                <a:cs typeface="Arial" panose="020B0604020202020204" pitchFamily="34" charset="0"/>
              </a:rPr>
              <a:t>Dynamic Pricing </a:t>
            </a:r>
            <a:r>
              <a:rPr lang="en-US" sz="1600" dirty="0" smtClean="0">
                <a:latin typeface="Arial" panose="020B0604020202020204" pitchFamily="34" charset="0"/>
                <a:cs typeface="Arial" panose="020B0604020202020204" pitchFamily="34" charset="0"/>
              </a:rPr>
              <a:t>happens when customers are split into two or more groups and they are charged different prices for basically the same product or service because they have different demand levels. Firms do this because the price sensitivity of these two groups is different. </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Some customers will be very price sensitive and firms will need to be careful not to put the price too high or they will lose customers. In contrast other customers, often business customers, are not price sensitive and firms can charge a higher price.</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E.g. airlines regularly use dynamic pricing and charge different prices for flights to the same airport at different times of the day or different times of the year. Ask your parents if the price of flights is the same during the school holidays as during term time.</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Dynamic pricing can also be used to reflect the level of demand, i.e. if demand increases then the price will be raised and at times of low demand the price will be reduced. E.g. at American Football games, tickets often change to reflect the increased demand for tickets at popular games and when the game is less popular the price is reduced to encourage sales and fill the stadium seats.</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Some effects of dynamic pricing are:</a:t>
            </a:r>
          </a:p>
          <a:p>
            <a:pPr marL="574675"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Increased sales revenue</a:t>
            </a:r>
          </a:p>
          <a:p>
            <a:pPr marL="574675"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Increased profit</a:t>
            </a:r>
          </a:p>
          <a:p>
            <a:pPr marL="574675"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Ensuring all seats are filled, e.g. on airlines, football games</a:t>
            </a:r>
          </a:p>
          <a:p>
            <a:pPr marL="574675"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High cost of constantly changing prices for business</a:t>
            </a:r>
          </a:p>
          <a:p>
            <a:pPr marL="574675"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High cost for customers in terms of time spent trying to find the best price.</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171</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9271208"/>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5016758"/>
          </a:xfrm>
          <a:prstGeom prst="rect">
            <a:avLst/>
          </a:prstGeom>
        </p:spPr>
        <p:txBody>
          <a:bodyPr wrap="square">
            <a:spAutoFit/>
          </a:bodyPr>
          <a:lstStyle/>
          <a:p>
            <a:pPr>
              <a:buClr>
                <a:srgbClr val="00B050"/>
              </a:buClr>
            </a:pPr>
            <a:r>
              <a:rPr lang="en-US" sz="1600" b="1" dirty="0" smtClean="0">
                <a:solidFill>
                  <a:srgbClr val="0070C0"/>
                </a:solidFill>
                <a:latin typeface="Arial" panose="020B0604020202020204" pitchFamily="34" charset="0"/>
                <a:cs typeface="Arial" panose="020B0604020202020204" pitchFamily="34" charset="0"/>
              </a:rPr>
              <a:t>Case Study Example</a:t>
            </a:r>
          </a:p>
          <a:p>
            <a:pPr marL="339725" indent="-339725">
              <a:buClr>
                <a:srgbClr val="00B050"/>
              </a:buClr>
              <a:buFont typeface="Wingdings 3" panose="05040102010807070707" pitchFamily="18" charset="2"/>
              <a:buChar char=""/>
            </a:pPr>
            <a:r>
              <a:rPr lang="en-US" sz="1600" dirty="0" smtClean="0">
                <a:solidFill>
                  <a:srgbClr val="0070C0"/>
                </a:solidFill>
                <a:latin typeface="Arial" panose="020B0604020202020204" pitchFamily="34" charset="0"/>
                <a:cs typeface="Arial" panose="020B0604020202020204" pitchFamily="34" charset="0"/>
              </a:rPr>
              <a:t>Coca-Cola is a large company that produces soft drinks. It has developed a new drink which contains an ingredient that gives people energy when they drink it. The company decides to target young people who like to go out dancing. They put the drink in a new shaped bottle which had bright colours on the outside so that it would be easily identified.</a:t>
            </a:r>
          </a:p>
          <a:p>
            <a:pPr marL="339725" indent="-339725">
              <a:buClr>
                <a:srgbClr val="00B050"/>
              </a:buClr>
              <a:buFont typeface="Wingdings 3" panose="05040102010807070707" pitchFamily="18" charset="2"/>
              <a:buChar char=""/>
            </a:pPr>
            <a:r>
              <a:rPr lang="en-US" sz="1600" dirty="0" smtClean="0">
                <a:solidFill>
                  <a:srgbClr val="0070C0"/>
                </a:solidFill>
                <a:latin typeface="Arial" panose="020B0604020202020204" pitchFamily="34" charset="0"/>
                <a:cs typeface="Arial" panose="020B0604020202020204" pitchFamily="34" charset="0"/>
              </a:rPr>
              <a:t>The drink was advertised regularly on TV and was shown as a fashionable drink for young people, Teenagers were shown as happy, lively and enjoying life. The drink had a clearly identified brand name and was sold at a higher price than the other soft drinks that young people drink.</a:t>
            </a:r>
          </a:p>
          <a:p>
            <a:pPr marL="339725" indent="-339725">
              <a:buClr>
                <a:srgbClr val="00B050"/>
              </a:buClr>
              <a:buFont typeface="Wingdings 3" panose="05040102010807070707" pitchFamily="18" charset="2"/>
              <a:buChar char=""/>
            </a:pPr>
            <a:r>
              <a:rPr lang="en-US" sz="1600" dirty="0" smtClean="0">
                <a:solidFill>
                  <a:srgbClr val="0070C0"/>
                </a:solidFill>
                <a:latin typeface="Arial" panose="020B0604020202020204" pitchFamily="34" charset="0"/>
                <a:cs typeface="Arial" panose="020B0604020202020204" pitchFamily="34" charset="0"/>
              </a:rPr>
              <a:t>The company had developed a clear brand image for the product and spent a lot of money advertising the drink. As the product was new, fashionable and different, it could charge a high price for it.</a:t>
            </a:r>
          </a:p>
          <a:p>
            <a:pPr marL="339725" indent="-339725">
              <a:buClr>
                <a:srgbClr val="00B050"/>
              </a:buClr>
              <a:buFont typeface="Wingdings 3" panose="05040102010807070707" pitchFamily="18" charset="2"/>
              <a:buChar char=""/>
            </a:pPr>
            <a:r>
              <a:rPr lang="en-US" sz="1600" dirty="0" smtClean="0">
                <a:solidFill>
                  <a:srgbClr val="0070C0"/>
                </a:solidFill>
                <a:latin typeface="Arial" panose="020B0604020202020204" pitchFamily="34" charset="0"/>
                <a:cs typeface="Arial" panose="020B0604020202020204" pitchFamily="34" charset="0"/>
              </a:rPr>
              <a:t>Coca-Cola also manufacture a traditional soft drink that is consumed mainly by children. Sales have been falling due to more varieties of soft drinks becoming available. The company decide to reduce the price for a few months to try to attract the lost customers back.</a:t>
            </a:r>
          </a:p>
          <a:p>
            <a:pPr marL="339725" indent="-339725">
              <a:buClr>
                <a:srgbClr val="00B050"/>
              </a:buClr>
              <a:buFont typeface="Wingdings 3" panose="05040102010807070707" pitchFamily="18" charset="2"/>
              <a:buChar char=""/>
            </a:pPr>
            <a:r>
              <a:rPr lang="en-US" sz="1600" dirty="0" smtClean="0">
                <a:solidFill>
                  <a:srgbClr val="0070C0"/>
                </a:solidFill>
                <a:latin typeface="Arial" panose="020B0604020202020204" pitchFamily="34" charset="0"/>
                <a:cs typeface="Arial" panose="020B0604020202020204" pitchFamily="34" charset="0"/>
              </a:rPr>
              <a:t>The company sues pricing strategies to help it fulfil different aims at different times. The same product could have a very low price when entering a new market, until it is established, and then it might put prices similar to competitors’ prices for a while.</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0602051"/>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6336704" cy="4493538"/>
          </a:xfrm>
          <a:prstGeom prst="rect">
            <a:avLst/>
          </a:prstGeom>
        </p:spPr>
        <p:txBody>
          <a:bodyPr wrap="square">
            <a:spAutoFit/>
          </a:bodyPr>
          <a:lstStyle/>
          <a:p>
            <a:pPr>
              <a:buClr>
                <a:srgbClr val="00B050"/>
              </a:buClr>
            </a:pPr>
            <a:r>
              <a:rPr lang="en-US" sz="2200" b="1" dirty="0" smtClean="0">
                <a:solidFill>
                  <a:srgbClr val="FF0000"/>
                </a:solidFill>
                <a:latin typeface="Arial" panose="020B0604020202020204" pitchFamily="34" charset="0"/>
                <a:cs typeface="Arial" panose="020B0604020202020204" pitchFamily="34" charset="0"/>
              </a:rPr>
              <a:t>Activity 13.1</a:t>
            </a:r>
          </a:p>
          <a:p>
            <a:pPr marL="339725" indent="-339725">
              <a:buClr>
                <a:srgbClr val="00B050"/>
              </a:buClr>
              <a:buFont typeface="Wingdings 3" panose="05040102010807070707" pitchFamily="18" charset="2"/>
              <a:buChar char=""/>
            </a:pPr>
            <a:r>
              <a:rPr lang="en-US" sz="2200" dirty="0" smtClean="0">
                <a:solidFill>
                  <a:srgbClr val="FF0000"/>
                </a:solidFill>
                <a:latin typeface="Arial" panose="020B0604020202020204" pitchFamily="34" charset="0"/>
                <a:cs typeface="Arial" panose="020B0604020202020204" pitchFamily="34" charset="0"/>
              </a:rPr>
              <a:t>Using the Case Study, identify the different pricing strategies that Coca-Cola uses and explain when it uses them.</a:t>
            </a:r>
          </a:p>
          <a:p>
            <a:pPr marL="339725" indent="-339725">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There are ethical issues which some examples of dynamic pricing because thanks to new technology, firms can track the buying history of customers and then charge higher prices for products when they buy them (these products) online. This is compared to other customers who appear to have lower income from their past buying history; these customers are charged lower prices for the same product.</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172</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sp>
        <p:nvSpPr>
          <p:cNvPr id="7" name="TextBox 6"/>
          <p:cNvSpPr txBox="1"/>
          <p:nvPr/>
        </p:nvSpPr>
        <p:spPr>
          <a:xfrm>
            <a:off x="323528" y="5698703"/>
            <a:ext cx="6336704" cy="923330"/>
          </a:xfrm>
          <a:prstGeom prst="rect">
            <a:avLst/>
          </a:prstGeom>
          <a:solidFill>
            <a:schemeClr val="tx2">
              <a:lumMod val="40000"/>
              <a:lumOff val="60000"/>
            </a:schemeClr>
          </a:solidFill>
          <a:ln w="38100">
            <a:solidFill>
              <a:srgbClr val="B21212"/>
            </a:solidFill>
          </a:ln>
        </p:spPr>
        <p:txBody>
          <a:bodyPr wrap="square" rtlCol="0">
            <a:spAutoFit/>
          </a:bodyPr>
          <a:lstStyle/>
          <a:p>
            <a:r>
              <a:rPr lang="en-US" b="1" dirty="0">
                <a:latin typeface="Arial" panose="020B0604020202020204" pitchFamily="34" charset="0"/>
                <a:cs typeface="Arial" panose="020B0604020202020204" pitchFamily="34" charset="0"/>
              </a:rPr>
              <a:t>Tips for success </a:t>
            </a:r>
            <a:r>
              <a:rPr lang="en-US" dirty="0">
                <a:latin typeface="Arial" panose="020B0604020202020204" pitchFamily="34" charset="0"/>
                <a:cs typeface="Arial" panose="020B0604020202020204" pitchFamily="34" charset="0"/>
              </a:rPr>
              <a:t>– make sure you can select suitable pricing strategies for particular products and explain why each is suitable.</a:t>
            </a:r>
            <a:endParaRPr lang="en-GB" dirty="0">
              <a:latin typeface="Arial" panose="020B0604020202020204" pitchFamily="34" charset="0"/>
              <a:cs typeface="Arial" panose="020B0604020202020204" pitchFamily="34" charset="0"/>
            </a:endParaRPr>
          </a:p>
        </p:txBody>
      </p:sp>
      <p:pic>
        <p:nvPicPr>
          <p:cNvPr id="5122" name="Picture 2" descr="http://resources0.news.com.au/images/2011/03/31/1226031/504328-typical-holiday-expenses-around-the-worl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8678" y="1158999"/>
            <a:ext cx="2160356" cy="1621929"/>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4" name="Picture 4" descr="http://www.coca-colacompany.com/stories/brands/2012/energy-drinks/_jcr_content/lead/smartslides1/slide1.resize.w_596.h_334.jpg/TIiYFOWZpDtapgE4NA/137459619408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8678" y="2960127"/>
            <a:ext cx="2160356" cy="1210669"/>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6" name="Picture 6" descr="http://media.mnn.com/assets/images/2009/07/cola.jpg.560x0_q80_crop-smart.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6722" b="5079"/>
          <a:stretch/>
        </p:blipFill>
        <p:spPr bwMode="auto">
          <a:xfrm>
            <a:off x="6658678" y="4365104"/>
            <a:ext cx="2160356" cy="107853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119613"/>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369332"/>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Revision Summary – Pricing Strategies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172</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sp>
        <p:nvSpPr>
          <p:cNvPr id="5" name="TextBox 4"/>
          <p:cNvSpPr txBox="1"/>
          <p:nvPr/>
        </p:nvSpPr>
        <p:spPr>
          <a:xfrm>
            <a:off x="3433792" y="3789040"/>
            <a:ext cx="2794392" cy="369332"/>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PRICING STRATEGIES</a:t>
            </a:r>
            <a:endParaRPr lang="en-GB" dirty="0"/>
          </a:p>
        </p:txBody>
      </p:sp>
      <p:sp>
        <p:nvSpPr>
          <p:cNvPr id="7" name="TextBox 6"/>
          <p:cNvSpPr txBox="1"/>
          <p:nvPr/>
        </p:nvSpPr>
        <p:spPr>
          <a:xfrm>
            <a:off x="3436889" y="2564904"/>
            <a:ext cx="2788198"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To make high profit and recoup research and development costs</a:t>
            </a:r>
            <a:endParaRPr lang="en-GB" sz="1600" dirty="0"/>
          </a:p>
        </p:txBody>
      </p:sp>
      <p:cxnSp>
        <p:nvCxnSpPr>
          <p:cNvPr id="8" name="Straight Arrow Connector 7"/>
          <p:cNvCxnSpPr>
            <a:stCxn id="5" idx="0"/>
            <a:endCxn id="7" idx="2"/>
          </p:cNvCxnSpPr>
          <p:nvPr/>
        </p:nvCxnSpPr>
        <p:spPr>
          <a:xfrm flipV="1">
            <a:off x="4830988" y="3395901"/>
            <a:ext cx="0" cy="393139"/>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13948" y="2564904"/>
            <a:ext cx="2206524" cy="338554"/>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To enter new markets</a:t>
            </a:r>
            <a:endParaRPr lang="en-GB" sz="1600" dirty="0"/>
          </a:p>
        </p:txBody>
      </p:sp>
      <p:sp>
        <p:nvSpPr>
          <p:cNvPr id="10" name="TextBox 9"/>
          <p:cNvSpPr txBox="1"/>
          <p:nvPr/>
        </p:nvSpPr>
        <p:spPr>
          <a:xfrm>
            <a:off x="683568" y="2102777"/>
            <a:ext cx="2664296" cy="58477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To cover costs and ensure profit </a:t>
            </a:r>
            <a:r>
              <a:rPr lang="en-US" sz="1600" b="1" dirty="0"/>
              <a:t>is </a:t>
            </a:r>
            <a:r>
              <a:rPr lang="en-US" sz="1600" b="1" dirty="0" smtClean="0"/>
              <a:t>made a </a:t>
            </a:r>
            <a:r>
              <a:rPr lang="en-US" sz="1600" b="1" dirty="0"/>
              <a:t>certain </a:t>
            </a:r>
            <a:endParaRPr lang="en-GB" sz="1600" dirty="0"/>
          </a:p>
        </p:txBody>
      </p:sp>
      <p:sp>
        <p:nvSpPr>
          <p:cNvPr id="11" name="TextBox 10"/>
          <p:cNvSpPr txBox="1"/>
          <p:nvPr/>
        </p:nvSpPr>
        <p:spPr>
          <a:xfrm>
            <a:off x="1259632" y="5250686"/>
            <a:ext cx="2604037" cy="338554"/>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To maintain market share</a:t>
            </a:r>
            <a:endParaRPr lang="en-GB" sz="1600" dirty="0"/>
          </a:p>
        </p:txBody>
      </p:sp>
      <p:sp>
        <p:nvSpPr>
          <p:cNvPr id="12" name="TextBox 11"/>
          <p:cNvSpPr txBox="1"/>
          <p:nvPr/>
        </p:nvSpPr>
        <p:spPr>
          <a:xfrm>
            <a:off x="6321674" y="5895861"/>
            <a:ext cx="2066750"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Competitive pricing</a:t>
            </a:r>
            <a:endParaRPr lang="en-GB" sz="1600" dirty="0"/>
          </a:p>
        </p:txBody>
      </p:sp>
      <p:cxnSp>
        <p:nvCxnSpPr>
          <p:cNvPr id="13" name="Straight Arrow Connector 12"/>
          <p:cNvCxnSpPr>
            <a:stCxn id="5" idx="1"/>
            <a:endCxn id="10" idx="2"/>
          </p:cNvCxnSpPr>
          <p:nvPr/>
        </p:nvCxnSpPr>
        <p:spPr>
          <a:xfrm flipH="1" flipV="1">
            <a:off x="2015716" y="2687552"/>
            <a:ext cx="1418076" cy="128615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1"/>
            <a:endCxn id="11" idx="0"/>
          </p:cNvCxnSpPr>
          <p:nvPr/>
        </p:nvCxnSpPr>
        <p:spPr>
          <a:xfrm flipH="1">
            <a:off x="2561651" y="3973706"/>
            <a:ext cx="872141" cy="1276980"/>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3"/>
            <a:endCxn id="9" idx="2"/>
          </p:cNvCxnSpPr>
          <p:nvPr/>
        </p:nvCxnSpPr>
        <p:spPr>
          <a:xfrm flipV="1">
            <a:off x="6228184" y="2903458"/>
            <a:ext cx="1489026" cy="1070248"/>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8" idx="2"/>
            <a:endCxn id="12" idx="0"/>
          </p:cNvCxnSpPr>
          <p:nvPr/>
        </p:nvCxnSpPr>
        <p:spPr>
          <a:xfrm>
            <a:off x="4830988" y="4859936"/>
            <a:ext cx="2524061" cy="103592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52759" y="3691100"/>
            <a:ext cx="2031221" cy="1384995"/>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400" b="1" dirty="0" smtClean="0"/>
              <a:t>Charge different prices to customers for the same product or service depending on time or level of demand</a:t>
            </a:r>
            <a:endParaRPr lang="en-GB" sz="1400" dirty="0"/>
          </a:p>
        </p:txBody>
      </p:sp>
      <p:sp>
        <p:nvSpPr>
          <p:cNvPr id="18" name="TextBox 17"/>
          <p:cNvSpPr txBox="1"/>
          <p:nvPr/>
        </p:nvSpPr>
        <p:spPr>
          <a:xfrm>
            <a:off x="6653685" y="3807825"/>
            <a:ext cx="2206524" cy="830997"/>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To affect consumers’ perceptions of products</a:t>
            </a:r>
            <a:endParaRPr lang="en-GB" sz="1600" dirty="0"/>
          </a:p>
        </p:txBody>
      </p:sp>
      <p:cxnSp>
        <p:nvCxnSpPr>
          <p:cNvPr id="19" name="Straight Arrow Connector 18"/>
          <p:cNvCxnSpPr>
            <a:stCxn id="5" idx="1"/>
            <a:endCxn id="17" idx="3"/>
          </p:cNvCxnSpPr>
          <p:nvPr/>
        </p:nvCxnSpPr>
        <p:spPr>
          <a:xfrm flipH="1">
            <a:off x="2383980" y="3973706"/>
            <a:ext cx="1049812" cy="40989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5" idx="3"/>
            <a:endCxn id="18" idx="1"/>
          </p:cNvCxnSpPr>
          <p:nvPr/>
        </p:nvCxnSpPr>
        <p:spPr>
          <a:xfrm>
            <a:off x="6228184" y="3973706"/>
            <a:ext cx="425501" cy="249618"/>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90597" y="4521382"/>
            <a:ext cx="1880782" cy="338554"/>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To Increase Sales</a:t>
            </a:r>
            <a:endParaRPr lang="en-GB" sz="1600" dirty="0"/>
          </a:p>
        </p:txBody>
      </p:sp>
      <p:cxnSp>
        <p:nvCxnSpPr>
          <p:cNvPr id="29" name="Straight Arrow Connector 28"/>
          <p:cNvCxnSpPr>
            <a:stCxn id="5" idx="2"/>
            <a:endCxn id="28" idx="0"/>
          </p:cNvCxnSpPr>
          <p:nvPr/>
        </p:nvCxnSpPr>
        <p:spPr>
          <a:xfrm>
            <a:off x="4830988" y="4158372"/>
            <a:ext cx="0" cy="363010"/>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889334" y="1764223"/>
            <a:ext cx="1880782"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To Increase Sales</a:t>
            </a:r>
            <a:endParaRPr lang="en-GB" sz="1600" dirty="0"/>
          </a:p>
        </p:txBody>
      </p:sp>
      <p:cxnSp>
        <p:nvCxnSpPr>
          <p:cNvPr id="37" name="Straight Arrow Connector 36"/>
          <p:cNvCxnSpPr>
            <a:stCxn id="7" idx="0"/>
            <a:endCxn id="36" idx="2"/>
          </p:cNvCxnSpPr>
          <p:nvPr/>
        </p:nvCxnSpPr>
        <p:spPr>
          <a:xfrm flipH="1" flipV="1">
            <a:off x="4829725" y="2102777"/>
            <a:ext cx="1263" cy="46212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613948" y="1764223"/>
            <a:ext cx="2216252"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Penetration pricing</a:t>
            </a:r>
            <a:endParaRPr lang="en-GB" sz="1600" dirty="0"/>
          </a:p>
        </p:txBody>
      </p:sp>
      <p:cxnSp>
        <p:nvCxnSpPr>
          <p:cNvPr id="44" name="Straight Arrow Connector 43"/>
          <p:cNvCxnSpPr>
            <a:stCxn id="9" idx="0"/>
            <a:endCxn id="43" idx="2"/>
          </p:cNvCxnSpPr>
          <p:nvPr/>
        </p:nvCxnSpPr>
        <p:spPr>
          <a:xfrm flipV="1">
            <a:off x="7717210" y="2102777"/>
            <a:ext cx="4864" cy="46212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653685" y="5010279"/>
            <a:ext cx="2225734"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Psychological pricing</a:t>
            </a:r>
            <a:endParaRPr lang="en-GB" sz="1600" dirty="0"/>
          </a:p>
        </p:txBody>
      </p:sp>
      <p:cxnSp>
        <p:nvCxnSpPr>
          <p:cNvPr id="52" name="Straight Arrow Connector 51"/>
          <p:cNvCxnSpPr>
            <a:stCxn id="18" idx="2"/>
            <a:endCxn id="51" idx="0"/>
          </p:cNvCxnSpPr>
          <p:nvPr/>
        </p:nvCxnSpPr>
        <p:spPr>
          <a:xfrm>
            <a:off x="7756947" y="4638822"/>
            <a:ext cx="9605" cy="37145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3809986" y="5895861"/>
            <a:ext cx="2039478"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Promotional pricing</a:t>
            </a:r>
            <a:endParaRPr lang="en-GB" sz="1600" dirty="0"/>
          </a:p>
        </p:txBody>
      </p:sp>
      <p:cxnSp>
        <p:nvCxnSpPr>
          <p:cNvPr id="61" name="Straight Arrow Connector 60"/>
          <p:cNvCxnSpPr>
            <a:stCxn id="28" idx="2"/>
            <a:endCxn id="60" idx="0"/>
          </p:cNvCxnSpPr>
          <p:nvPr/>
        </p:nvCxnSpPr>
        <p:spPr>
          <a:xfrm flipH="1">
            <a:off x="4829725" y="4859936"/>
            <a:ext cx="1263" cy="103592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564493" y="5895861"/>
            <a:ext cx="1994314"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Competitive pricing</a:t>
            </a:r>
            <a:endParaRPr lang="en-GB" sz="1600" dirty="0"/>
          </a:p>
        </p:txBody>
      </p:sp>
      <p:cxnSp>
        <p:nvCxnSpPr>
          <p:cNvPr id="69" name="Straight Arrow Connector 68"/>
          <p:cNvCxnSpPr>
            <a:stCxn id="11" idx="2"/>
            <a:endCxn id="68" idx="0"/>
          </p:cNvCxnSpPr>
          <p:nvPr/>
        </p:nvCxnSpPr>
        <p:spPr>
          <a:xfrm flipH="1">
            <a:off x="2561650" y="5589240"/>
            <a:ext cx="1" cy="30662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003317" y="1538786"/>
            <a:ext cx="1880782"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Cost-plus pricing</a:t>
            </a:r>
            <a:endParaRPr lang="en-GB" sz="1600" dirty="0"/>
          </a:p>
        </p:txBody>
      </p:sp>
      <p:cxnSp>
        <p:nvCxnSpPr>
          <p:cNvPr id="78" name="Straight Arrow Connector 77"/>
          <p:cNvCxnSpPr>
            <a:stCxn id="10" idx="0"/>
            <a:endCxn id="77" idx="2"/>
          </p:cNvCxnSpPr>
          <p:nvPr/>
        </p:nvCxnSpPr>
        <p:spPr>
          <a:xfrm flipH="1" flipV="1">
            <a:off x="1943708" y="1877340"/>
            <a:ext cx="72008" cy="22543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522193" y="3068320"/>
            <a:ext cx="1692352" cy="338554"/>
          </a:xfrm>
          <a:prstGeom prst="rect">
            <a:avLst/>
          </a:prstGeom>
          <a:solidFill>
            <a:schemeClr val="accent6">
              <a:lumMod val="60000"/>
              <a:lumOff val="4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600" b="1" dirty="0" smtClean="0"/>
              <a:t>Dynamic pricing</a:t>
            </a:r>
            <a:endParaRPr lang="en-GB" sz="1600" dirty="0"/>
          </a:p>
        </p:txBody>
      </p:sp>
      <p:cxnSp>
        <p:nvCxnSpPr>
          <p:cNvPr id="83" name="Straight Arrow Connector 82"/>
          <p:cNvCxnSpPr>
            <a:stCxn id="17" idx="0"/>
            <a:endCxn id="82" idx="2"/>
          </p:cNvCxnSpPr>
          <p:nvPr/>
        </p:nvCxnSpPr>
        <p:spPr>
          <a:xfrm flipH="1" flipV="1">
            <a:off x="1368369" y="3406874"/>
            <a:ext cx="1" cy="28422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99003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5509200"/>
          </a:xfrm>
          <a:prstGeom prst="rect">
            <a:avLst/>
          </a:prstGeom>
        </p:spPr>
        <p:txBody>
          <a:bodyPr wrap="square">
            <a:spAutoFit/>
          </a:bodyPr>
          <a:lstStyle/>
          <a:p>
            <a:pPr>
              <a:buClr>
                <a:srgbClr val="00B050"/>
              </a:buClr>
            </a:pPr>
            <a:r>
              <a:rPr lang="en-US" sz="2200" b="1" dirty="0" smtClean="0">
                <a:solidFill>
                  <a:srgbClr val="C00000"/>
                </a:solidFill>
                <a:latin typeface="Arial" panose="020B0604020202020204" pitchFamily="34" charset="0"/>
                <a:cs typeface="Arial" panose="020B0604020202020204" pitchFamily="34" charset="0"/>
              </a:rPr>
              <a:t>Activity 13.2</a:t>
            </a:r>
          </a:p>
          <a:p>
            <a:pPr marL="339725" indent="-339725">
              <a:buClr>
                <a:srgbClr val="00B050"/>
              </a:buClr>
              <a:buFont typeface="Wingdings 3" panose="05040102010807070707" pitchFamily="18" charset="2"/>
              <a:buChar char=""/>
            </a:pPr>
            <a:r>
              <a:rPr lang="en-US" sz="2200" dirty="0" smtClean="0">
                <a:solidFill>
                  <a:srgbClr val="C00000"/>
                </a:solidFill>
                <a:latin typeface="Arial" panose="020B0604020202020204" pitchFamily="34" charset="0"/>
                <a:cs typeface="Arial" panose="020B0604020202020204" pitchFamily="34" charset="0"/>
              </a:rPr>
              <a:t>What pricing strategy would most probably be used for the following products? Explain your choice in each case.</a:t>
            </a:r>
          </a:p>
          <a:p>
            <a:pPr marL="738188" indent="-398463">
              <a:buClr>
                <a:srgbClr val="00B050"/>
              </a:buClr>
              <a:buFont typeface="+mj-lt"/>
              <a:buAutoNum type="alphaLcParenR"/>
            </a:pPr>
            <a:r>
              <a:rPr lang="en-US" sz="2200" dirty="0" smtClean="0">
                <a:solidFill>
                  <a:srgbClr val="C00000"/>
                </a:solidFill>
                <a:latin typeface="Arial" panose="020B0604020202020204" pitchFamily="34" charset="0"/>
                <a:cs typeface="Arial" panose="020B0604020202020204" pitchFamily="34" charset="0"/>
              </a:rPr>
              <a:t>A watch that is very similar to other watches in the shops.</a:t>
            </a:r>
          </a:p>
          <a:p>
            <a:pPr marL="738188" indent="-398463">
              <a:buClr>
                <a:srgbClr val="00B050"/>
              </a:buClr>
              <a:buFont typeface="+mj-lt"/>
              <a:buAutoNum type="alphaLcParenR"/>
            </a:pPr>
            <a:r>
              <a:rPr lang="en-US" sz="2200" dirty="0" smtClean="0">
                <a:solidFill>
                  <a:srgbClr val="C00000"/>
                </a:solidFill>
                <a:latin typeface="Arial" panose="020B0604020202020204" pitchFamily="34" charset="0"/>
                <a:cs typeface="Arial" panose="020B0604020202020204" pitchFamily="34" charset="0"/>
              </a:rPr>
              <a:t>A new type of mobile phone that has been developed and is a lot higher quality than existing mobile phones.</a:t>
            </a:r>
          </a:p>
          <a:p>
            <a:pPr marL="738188" indent="-398463">
              <a:buClr>
                <a:srgbClr val="00B050"/>
              </a:buClr>
              <a:buFont typeface="+mj-lt"/>
              <a:buAutoNum type="alphaLcParenR"/>
            </a:pPr>
            <a:r>
              <a:rPr lang="en-US" sz="2200" dirty="0" smtClean="0">
                <a:solidFill>
                  <a:srgbClr val="C00000"/>
                </a:solidFill>
                <a:latin typeface="Arial" panose="020B0604020202020204" pitchFamily="34" charset="0"/>
                <a:cs typeface="Arial" panose="020B0604020202020204" pitchFamily="34" charset="0"/>
              </a:rPr>
              <a:t>A chocolate bar which has been on the market for several years and new brands are being brought out which are competing with it.</a:t>
            </a:r>
          </a:p>
          <a:p>
            <a:pPr marL="738188" indent="-398463">
              <a:buClr>
                <a:srgbClr val="00B050"/>
              </a:buClr>
              <a:buFont typeface="+mj-lt"/>
              <a:buAutoNum type="alphaLcParenR"/>
            </a:pPr>
            <a:r>
              <a:rPr lang="en-US" sz="2200" dirty="0" smtClean="0">
                <a:solidFill>
                  <a:srgbClr val="C00000"/>
                </a:solidFill>
                <a:latin typeface="Arial" panose="020B0604020202020204" pitchFamily="34" charset="0"/>
                <a:cs typeface="Arial" panose="020B0604020202020204" pitchFamily="34" charset="0"/>
              </a:rPr>
              <a:t>A shop, which sells food, wants to get its money back on buying the stock and makes an extra 75% as well.</a:t>
            </a:r>
          </a:p>
          <a:p>
            <a:pPr marL="738188" indent="-398463">
              <a:buClr>
                <a:srgbClr val="00B050"/>
              </a:buClr>
              <a:buFont typeface="+mj-lt"/>
              <a:buAutoNum type="alphaLcParenR"/>
            </a:pPr>
            <a:r>
              <a:rPr lang="en-US" sz="2200" dirty="0" smtClean="0">
                <a:solidFill>
                  <a:srgbClr val="C00000"/>
                </a:solidFill>
                <a:latin typeface="Arial" panose="020B0604020202020204" pitchFamily="34" charset="0"/>
                <a:cs typeface="Arial" panose="020B0604020202020204" pitchFamily="34" charset="0"/>
              </a:rPr>
              <a:t>A new brand of soap powder is launched (there are already many similar brands available)</a:t>
            </a:r>
          </a:p>
          <a:p>
            <a:pPr marL="738188" indent="-398463">
              <a:buClr>
                <a:srgbClr val="00B050"/>
              </a:buClr>
              <a:buFont typeface="+mj-lt"/>
              <a:buAutoNum type="alphaLcParenR"/>
            </a:pPr>
            <a:r>
              <a:rPr lang="en-US" sz="2200" dirty="0" smtClean="0">
                <a:solidFill>
                  <a:srgbClr val="C00000"/>
                </a:solidFill>
                <a:latin typeface="Arial" panose="020B0604020202020204" pitchFamily="34" charset="0"/>
                <a:cs typeface="Arial" panose="020B0604020202020204" pitchFamily="34" charset="0"/>
              </a:rPr>
              <a:t>A toy sold for $1.99.</a:t>
            </a:r>
          </a:p>
          <a:p>
            <a:pPr marL="738188" indent="-398463">
              <a:buClr>
                <a:srgbClr val="00B050"/>
              </a:buClr>
              <a:buFont typeface="+mj-lt"/>
              <a:buAutoNum type="alphaLcParenR"/>
            </a:pPr>
            <a:r>
              <a:rPr lang="en-US" sz="2200" dirty="0" smtClean="0">
                <a:solidFill>
                  <a:srgbClr val="C00000"/>
                </a:solidFill>
                <a:latin typeface="Arial" panose="020B0604020202020204" pitchFamily="34" charset="0"/>
                <a:cs typeface="Arial" panose="020B0604020202020204" pitchFamily="34" charset="0"/>
              </a:rPr>
              <a:t>A tour operator sells holidays during the school holidays as well as other times of the year.</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16416" y="1124744"/>
            <a:ext cx="497252" cy="707886"/>
          </a:xfrm>
          <a:prstGeom prst="rect">
            <a:avLst/>
          </a:prstGeom>
          <a:noFill/>
        </p:spPr>
        <p:txBody>
          <a:bodyPr wrap="none" rtlCol="0">
            <a:spAutoFit/>
          </a:bodyPr>
          <a:lstStyle/>
          <a:p>
            <a:r>
              <a:rPr lang="en-US" sz="40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3488927838"/>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769441"/>
          </a:xfrm>
          <a:prstGeom prst="rect">
            <a:avLst/>
          </a:prstGeom>
        </p:spPr>
        <p:txBody>
          <a:bodyPr wrap="square">
            <a:spAutoFit/>
          </a:bodyPr>
          <a:lstStyle/>
          <a:p>
            <a:pPr>
              <a:buClr>
                <a:srgbClr val="00B050"/>
              </a:buClr>
            </a:pPr>
            <a:r>
              <a:rPr lang="en-US" sz="2200" b="1" dirty="0" smtClean="0">
                <a:solidFill>
                  <a:srgbClr val="C00000"/>
                </a:solidFill>
                <a:latin typeface="Arial" panose="020B0604020202020204" pitchFamily="34" charset="0"/>
                <a:cs typeface="Arial" panose="020B0604020202020204" pitchFamily="34" charset="0"/>
              </a:rPr>
              <a:t>Activity 13.3</a:t>
            </a:r>
          </a:p>
          <a:p>
            <a:pPr marL="339725" indent="-339725">
              <a:buClr>
                <a:srgbClr val="00B050"/>
              </a:buClr>
              <a:buFont typeface="Wingdings 3" panose="05040102010807070707" pitchFamily="18" charset="2"/>
              <a:buChar char=""/>
            </a:pPr>
            <a:r>
              <a:rPr lang="en-US" sz="2200" dirty="0" smtClean="0">
                <a:solidFill>
                  <a:srgbClr val="C00000"/>
                </a:solidFill>
                <a:latin typeface="Arial" panose="020B0604020202020204" pitchFamily="34" charset="0"/>
                <a:cs typeface="Arial" panose="020B0604020202020204" pitchFamily="34" charset="0"/>
              </a:rPr>
              <a:t>Using this table, fill in the blank boxes.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3.3.2 </a:t>
            </a:r>
            <a:r>
              <a:rPr lang="en-US" sz="3600" dirty="0" smtClean="0">
                <a:latin typeface="Arial" panose="020B0604020202020204" pitchFamily="34" charset="0"/>
                <a:cs typeface="Arial" panose="020B0604020202020204" pitchFamily="34" charset="0"/>
              </a:rPr>
              <a:t>– Price – Pricing Strategies</a:t>
            </a:r>
            <a:endParaRPr lang="en-US" sz="36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10117456"/>
              </p:ext>
            </p:extLst>
          </p:nvPr>
        </p:nvGraphicFramePr>
        <p:xfrm>
          <a:off x="371727" y="2028800"/>
          <a:ext cx="8376736" cy="3200400"/>
        </p:xfrm>
        <a:graphic>
          <a:graphicData uri="http://schemas.openxmlformats.org/drawingml/2006/table">
            <a:tbl>
              <a:tblPr firstRow="1" bandRow="1">
                <a:tableStyleId>{5C22544A-7EE6-4342-B048-85BDC9FD1C3A}</a:tableStyleId>
              </a:tblPr>
              <a:tblGrid>
                <a:gridCol w="2328065"/>
                <a:gridCol w="2520280"/>
                <a:gridCol w="1656184"/>
                <a:gridCol w="1872207"/>
              </a:tblGrid>
              <a:tr h="0">
                <a:tc>
                  <a:txBody>
                    <a:bodyPr/>
                    <a:lstStyle/>
                    <a:p>
                      <a:r>
                        <a:rPr lang="en-US" sz="1800" dirty="0" smtClean="0">
                          <a:latin typeface="Arial" panose="020B0604020202020204" pitchFamily="34" charset="0"/>
                          <a:cs typeface="Arial" panose="020B0604020202020204" pitchFamily="34" charset="0"/>
                        </a:rPr>
                        <a:t>Pricing Strategy</a:t>
                      </a:r>
                      <a:endParaRPr lang="en-GB"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Examples and when they might be used</a:t>
                      </a:r>
                      <a:endParaRPr lang="en-GB"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Advantages</a:t>
                      </a:r>
                      <a:endParaRPr lang="en-GB"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Disadvantages</a:t>
                      </a:r>
                      <a:endParaRPr lang="en-GB" sz="1800" dirty="0">
                        <a:latin typeface="Arial" panose="020B0604020202020204" pitchFamily="34" charset="0"/>
                        <a:cs typeface="Arial" panose="020B0604020202020204" pitchFamily="34" charset="0"/>
                      </a:endParaRPr>
                    </a:p>
                  </a:txBody>
                  <a:tcPr/>
                </a:tc>
              </a:tr>
              <a:tr h="0">
                <a:tc>
                  <a:txBody>
                    <a:bodyPr/>
                    <a:lstStyle/>
                    <a:p>
                      <a:r>
                        <a:rPr lang="en-US" sz="1800" dirty="0" smtClean="0">
                          <a:latin typeface="Arial" panose="020B0604020202020204" pitchFamily="34" charset="0"/>
                          <a:cs typeface="Arial" panose="020B0604020202020204" pitchFamily="34" charset="0"/>
                        </a:rPr>
                        <a:t>Cost-plus pricing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0">
                <a:tc>
                  <a:txBody>
                    <a:bodyPr/>
                    <a:lstStyle/>
                    <a:p>
                      <a:r>
                        <a:rPr lang="en-US" sz="1800" dirty="0" smtClean="0">
                          <a:latin typeface="Arial" panose="020B0604020202020204" pitchFamily="34" charset="0"/>
                          <a:cs typeface="Arial" panose="020B0604020202020204" pitchFamily="34" charset="0"/>
                        </a:rPr>
                        <a:t>Competitive pricing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0">
                <a:tc>
                  <a:txBody>
                    <a:bodyPr/>
                    <a:lstStyle/>
                    <a:p>
                      <a:r>
                        <a:rPr lang="en-US" sz="1800" dirty="0" smtClean="0">
                          <a:latin typeface="Arial" panose="020B0604020202020204" pitchFamily="34" charset="0"/>
                          <a:cs typeface="Arial" panose="020B0604020202020204" pitchFamily="34" charset="0"/>
                        </a:rPr>
                        <a:t>Psychological pricing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0">
                <a:tc>
                  <a:txBody>
                    <a:bodyPr/>
                    <a:lstStyle/>
                    <a:p>
                      <a:r>
                        <a:rPr lang="en-US" sz="1800" dirty="0" smtClean="0">
                          <a:latin typeface="Arial" panose="020B0604020202020204" pitchFamily="34" charset="0"/>
                          <a:cs typeface="Arial" panose="020B0604020202020204" pitchFamily="34" charset="0"/>
                        </a:rPr>
                        <a:t>Penetration pricing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0">
                <a:tc>
                  <a:txBody>
                    <a:bodyPr/>
                    <a:lstStyle/>
                    <a:p>
                      <a:r>
                        <a:rPr lang="en-US" sz="1800" dirty="0" smtClean="0">
                          <a:latin typeface="Arial" panose="020B0604020202020204" pitchFamily="34" charset="0"/>
                          <a:cs typeface="Arial" panose="020B0604020202020204" pitchFamily="34" charset="0"/>
                        </a:rPr>
                        <a:t>Price skimming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0">
                <a:tc>
                  <a:txBody>
                    <a:bodyPr/>
                    <a:lstStyle/>
                    <a:p>
                      <a:r>
                        <a:rPr lang="en-US" sz="1800" dirty="0" smtClean="0">
                          <a:latin typeface="Arial" panose="020B0604020202020204" pitchFamily="34" charset="0"/>
                          <a:cs typeface="Arial" panose="020B0604020202020204" pitchFamily="34" charset="0"/>
                        </a:rPr>
                        <a:t>Promotional</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pricing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0">
                <a:tc>
                  <a:txBody>
                    <a:bodyPr/>
                    <a:lstStyle/>
                    <a:p>
                      <a:r>
                        <a:rPr lang="en-US" sz="1800" dirty="0" smtClean="0">
                          <a:latin typeface="Arial" panose="020B0604020202020204" pitchFamily="34" charset="0"/>
                          <a:cs typeface="Arial" panose="020B0604020202020204" pitchFamily="34" charset="0"/>
                        </a:rPr>
                        <a:t>Dynamic</a:t>
                      </a:r>
                      <a:r>
                        <a:rPr lang="en-US" sz="1800" baseline="0" dirty="0" smtClean="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pricing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bl>
          </a:graphicData>
        </a:graphic>
      </p:graphicFrame>
      <p:sp>
        <p:nvSpPr>
          <p:cNvPr id="3" name="TextBox 2">
            <a:hlinkClick r:id="rId3" action="ppaction://hlinkfile"/>
          </p:cNvPr>
          <p:cNvSpPr txBox="1"/>
          <p:nvPr/>
        </p:nvSpPr>
        <p:spPr>
          <a:xfrm>
            <a:off x="8331647" y="5877272"/>
            <a:ext cx="497252" cy="707886"/>
          </a:xfrm>
          <a:prstGeom prst="rect">
            <a:avLst/>
          </a:prstGeom>
          <a:noFill/>
        </p:spPr>
        <p:txBody>
          <a:bodyPr wrap="none" rtlCol="0">
            <a:spAutoFit/>
          </a:bodyPr>
          <a:lstStyle/>
          <a:p>
            <a:r>
              <a:rPr lang="en-US" sz="40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2027927118"/>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5324535"/>
          </a:xfrm>
          <a:prstGeom prst="rect">
            <a:avLst/>
          </a:prstGeom>
        </p:spPr>
        <p:txBody>
          <a:bodyPr wrap="square">
            <a:spAutoFit/>
          </a:bodyPr>
          <a:lstStyle/>
          <a:p>
            <a:pPr>
              <a:buClr>
                <a:srgbClr val="00B050"/>
              </a:buClr>
            </a:pPr>
            <a:r>
              <a:rPr lang="en-US" sz="1700" b="1" dirty="0" smtClean="0">
                <a:latin typeface="Arial" panose="020B0604020202020204" pitchFamily="34" charset="0"/>
                <a:cs typeface="Arial" panose="020B0604020202020204" pitchFamily="34" charset="0"/>
              </a:rPr>
              <a:t>Price Elasticity of Demand</a:t>
            </a:r>
          </a:p>
          <a:p>
            <a:pPr marL="339725" indent="-339725">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How responsive the demand for a product is to changes in price is affected by how many close substitutes there are. If there are many, then, even if its price rises only a small percentage, consumers will respond by buying the substitute product and so demand for the original product will fall by a larger percentage. E.g. if the price of a chocolate bar rose by 5%, some customers would buy alternative chocolate bars and sales might fall by 15%. This product would be said to have </a:t>
            </a:r>
            <a:r>
              <a:rPr lang="en-US" sz="1700" b="1" dirty="0" smtClean="0">
                <a:solidFill>
                  <a:srgbClr val="FF0000"/>
                </a:solidFill>
                <a:latin typeface="Arial" panose="020B0604020202020204" pitchFamily="34" charset="0"/>
                <a:cs typeface="Arial" panose="020B0604020202020204" pitchFamily="34" charset="0"/>
              </a:rPr>
              <a:t>price-elastic demand</a:t>
            </a:r>
            <a:r>
              <a:rPr lang="en-US" sz="1700" dirty="0" smtClean="0">
                <a:solidFill>
                  <a:srgbClr val="FF0000"/>
                </a:solidFill>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 the percentage change in quantity demanded is greater than the percentage change in price.</a:t>
            </a:r>
          </a:p>
          <a:p>
            <a:pPr algn="ctr">
              <a:buClr>
                <a:srgbClr val="00B050"/>
              </a:buClr>
            </a:pPr>
            <a:r>
              <a:rPr lang="en-US" sz="1700" i="1" dirty="0" smtClean="0">
                <a:solidFill>
                  <a:srgbClr val="FF0000"/>
                </a:solidFill>
                <a:latin typeface="Arial" panose="020B0604020202020204" pitchFamily="34" charset="0"/>
                <a:cs typeface="Arial" panose="020B0604020202020204" pitchFamily="34" charset="0"/>
              </a:rPr>
              <a:t>Prices increase by 5% then sales decrease by 15% = falling revenue for the business.</a:t>
            </a:r>
          </a:p>
          <a:p>
            <a:pPr marL="339725" indent="-339725">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If, however, there are not really any substitutes for a product, e.g. petrol, then an increase in price of 15% will not cause much of a fall in sales – perhaps 5% - as most consumers will carry on buying the product at a higher price. Such products are said to have a </a:t>
            </a:r>
            <a:r>
              <a:rPr lang="en-US" sz="1700" b="1" dirty="0" smtClean="0">
                <a:solidFill>
                  <a:srgbClr val="FF0000"/>
                </a:solidFill>
                <a:latin typeface="Arial" panose="020B0604020202020204" pitchFamily="34" charset="0"/>
                <a:cs typeface="Arial" panose="020B0604020202020204" pitchFamily="34" charset="0"/>
              </a:rPr>
              <a:t>price-inelastic demand</a:t>
            </a:r>
            <a:r>
              <a:rPr lang="en-US" sz="1700" dirty="0">
                <a:solidFill>
                  <a:srgbClr val="FF0000"/>
                </a:solidFill>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 the percentage of change in quantity demanded is less than the percentage change in price.</a:t>
            </a:r>
          </a:p>
          <a:p>
            <a:pPr algn="ctr">
              <a:buClr>
                <a:srgbClr val="00B050"/>
              </a:buClr>
            </a:pPr>
            <a:r>
              <a:rPr lang="en-US" sz="1700" i="1" dirty="0" smtClean="0">
                <a:solidFill>
                  <a:srgbClr val="FF0000"/>
                </a:solidFill>
                <a:latin typeface="Arial" panose="020B0604020202020204" pitchFamily="34" charset="0"/>
                <a:cs typeface="Arial" panose="020B0604020202020204" pitchFamily="34" charset="0"/>
              </a:rPr>
              <a:t>Prices increase by 15% then sales decrease by 5% = increasing revenue for the business.</a:t>
            </a:r>
          </a:p>
          <a:p>
            <a:pPr marL="339725" indent="-339725">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Therefore if the demand for the products of a business is price elastic then it is not a good idea to raise prices unless there has been rising costs. If the price elasticity of demand is inelastic then businesses can increase revenue by increasing prices.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171</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500" dirty="0" smtClean="0">
                <a:latin typeface="Arial" panose="020B0604020202020204" pitchFamily="34" charset="0"/>
                <a:cs typeface="Arial" panose="020B0604020202020204" pitchFamily="34" charset="0"/>
              </a:rPr>
              <a:t>3.3.2 </a:t>
            </a:r>
            <a:r>
              <a:rPr lang="en-US" sz="3500" dirty="0" smtClean="0">
                <a:latin typeface="Arial" panose="020B0604020202020204" pitchFamily="34" charset="0"/>
                <a:cs typeface="Arial" panose="020B0604020202020204" pitchFamily="34" charset="0"/>
              </a:rPr>
              <a:t>– Price – Elasticity of Demand</a:t>
            </a:r>
            <a:endParaRPr lang="en-US" sz="3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539437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6480720" cy="4379660"/>
          </a:xfrm>
          <a:prstGeom prst="rect">
            <a:avLst/>
          </a:prstGeom>
        </p:spPr>
        <p:txBody>
          <a:bodyPr wrap="square">
            <a:spAutoFit/>
          </a:bodyPr>
          <a:lstStyle/>
          <a:p>
            <a:pPr>
              <a:buClr>
                <a:srgbClr val="00B050"/>
              </a:buClr>
            </a:pPr>
            <a:r>
              <a:rPr lang="en-US" sz="1990" b="1" dirty="0" smtClean="0">
                <a:solidFill>
                  <a:srgbClr val="0070C0"/>
                </a:solidFill>
                <a:latin typeface="Arial" panose="020B0604020202020204" pitchFamily="34" charset="0"/>
                <a:cs typeface="Arial" panose="020B0604020202020204" pitchFamily="34" charset="0"/>
              </a:rPr>
              <a:t>International Business In Focus – Petrol Prices</a:t>
            </a:r>
          </a:p>
          <a:p>
            <a:pPr marL="339725" indent="-339725">
              <a:buClr>
                <a:srgbClr val="00B050"/>
              </a:buClr>
              <a:buFont typeface="Wingdings 3" panose="05040102010807070707" pitchFamily="18" charset="2"/>
              <a:buChar char=""/>
            </a:pPr>
            <a:r>
              <a:rPr lang="en-US" sz="1990" dirty="0" smtClean="0">
                <a:solidFill>
                  <a:srgbClr val="0070C0"/>
                </a:solidFill>
                <a:latin typeface="Arial" panose="020B0604020202020204" pitchFamily="34" charset="0"/>
                <a:cs typeface="Arial" panose="020B0604020202020204" pitchFamily="34" charset="0"/>
              </a:rPr>
              <a:t>Indian oil companies, such as Indian Oil Corporation, have raised petrol prices by 10% in response to a surge in global oil prices. Prices for oil have been rising rapidly in recent months on world markets for crude oil. Local people were quoted saying, “We will all have to be very cautious as to how we use our cars now because it will be very expensive to run a car.” Price elasticity of demand is said to be inelastic.</a:t>
            </a:r>
          </a:p>
          <a:p>
            <a:pPr>
              <a:buClr>
                <a:srgbClr val="00B050"/>
              </a:buClr>
            </a:pPr>
            <a:r>
              <a:rPr lang="en-US" sz="1990" b="1" dirty="0" smtClean="0">
                <a:solidFill>
                  <a:srgbClr val="0070C0"/>
                </a:solidFill>
                <a:latin typeface="Arial" panose="020B0604020202020204" pitchFamily="34" charset="0"/>
                <a:cs typeface="Arial" panose="020B0604020202020204" pitchFamily="34" charset="0"/>
              </a:rPr>
              <a:t>Discussion Points</a:t>
            </a:r>
          </a:p>
          <a:p>
            <a:pPr marL="515938" indent="-284163">
              <a:buClr>
                <a:srgbClr val="00B050"/>
              </a:buClr>
              <a:buFont typeface="Arial" panose="020B0604020202020204" pitchFamily="34" charset="0"/>
              <a:buChar char="•"/>
            </a:pPr>
            <a:r>
              <a:rPr lang="en-US" sz="1990" dirty="0" smtClean="0">
                <a:solidFill>
                  <a:srgbClr val="0070C0"/>
                </a:solidFill>
                <a:latin typeface="Arial" panose="020B0604020202020204" pitchFamily="34" charset="0"/>
                <a:cs typeface="Arial" panose="020B0604020202020204" pitchFamily="34" charset="0"/>
              </a:rPr>
              <a:t>Why have Petrol prices risen?</a:t>
            </a:r>
          </a:p>
          <a:p>
            <a:pPr marL="515938" indent="-284163">
              <a:buClr>
                <a:srgbClr val="00B050"/>
              </a:buClr>
              <a:buFont typeface="Arial" panose="020B0604020202020204" pitchFamily="34" charset="0"/>
              <a:buChar char="•"/>
            </a:pPr>
            <a:r>
              <a:rPr lang="en-US" sz="1990" dirty="0" smtClean="0">
                <a:solidFill>
                  <a:srgbClr val="0070C0"/>
                </a:solidFill>
                <a:latin typeface="Arial" panose="020B0604020202020204" pitchFamily="34" charset="0"/>
                <a:cs typeface="Arial" panose="020B0604020202020204" pitchFamily="34" charset="0"/>
              </a:rPr>
              <a:t>What effect do you think the increase in the oil price will have on the revenue made by the oil companies.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173</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500" dirty="0" smtClean="0">
                <a:latin typeface="Arial" panose="020B0604020202020204" pitchFamily="34" charset="0"/>
                <a:cs typeface="Arial" panose="020B0604020202020204" pitchFamily="34" charset="0"/>
              </a:rPr>
              <a:t>3.3.2 </a:t>
            </a:r>
            <a:r>
              <a:rPr lang="en-US" sz="3500" dirty="0" smtClean="0">
                <a:latin typeface="Arial" panose="020B0604020202020204" pitchFamily="34" charset="0"/>
                <a:cs typeface="Arial" panose="020B0604020202020204" pitchFamily="34" charset="0"/>
              </a:rPr>
              <a:t>– Price – Elasticity of Demand</a:t>
            </a:r>
            <a:endParaRPr lang="en-US" sz="3500" dirty="0">
              <a:latin typeface="Arial" panose="020B0604020202020204" pitchFamily="34" charset="0"/>
              <a:cs typeface="Arial" panose="020B0604020202020204" pitchFamily="34" charset="0"/>
            </a:endParaRPr>
          </a:p>
        </p:txBody>
      </p:sp>
      <p:pic>
        <p:nvPicPr>
          <p:cNvPr id="8194" name="Picture 2" descr="https://customers.reuters.com/d/graphics/IN_Fuel0208.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7574" y="1124744"/>
            <a:ext cx="1891459" cy="118725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6" name="Picture 4" descr="https://encrypted-tbn0.gstatic.com/images?q=tbn:ANd9GcTOWU2ccPCHMa-73OH-US0JCuxY4SRF1Uzy1VFRvQrRUMQDvcB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8936" y="2395530"/>
            <a:ext cx="1858796" cy="151540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8" name="Picture 6" descr="https://encrypted-tbn1.gstatic.com/images?q=tbn:ANd9GcSjcyIjNHplqXCmjpu3kg5QXHZg-N4HC87b-xURYRLjeENBTQSLt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8264" y="3979706"/>
            <a:ext cx="1839467" cy="160953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3527" y="5661248"/>
            <a:ext cx="8495505" cy="923330"/>
          </a:xfrm>
          <a:prstGeom prst="rect">
            <a:avLst/>
          </a:prstGeom>
          <a:solidFill>
            <a:schemeClr val="tx2">
              <a:lumMod val="40000"/>
              <a:lumOff val="60000"/>
            </a:schemeClr>
          </a:solidFill>
          <a:ln w="38100">
            <a:solidFill>
              <a:srgbClr val="C00000"/>
            </a:solidFill>
          </a:ln>
        </p:spPr>
        <p:txBody>
          <a:bodyPr wrap="square" rtlCol="0">
            <a:spAutoFit/>
          </a:bodyPr>
          <a:lstStyle/>
          <a:p>
            <a:r>
              <a:rPr lang="en-US" b="1" dirty="0" smtClean="0"/>
              <a:t>Tips for Success </a:t>
            </a:r>
            <a:r>
              <a:rPr lang="en-US" dirty="0" smtClean="0"/>
              <a:t>– make sure you can understand the difference between price-elastic and price-inelastic demand. Make sure you can explain how elasticity can affect pricing decisions of businesses.</a:t>
            </a:r>
            <a:endParaRPr lang="en-GB" dirty="0"/>
          </a:p>
        </p:txBody>
      </p:sp>
    </p:spTree>
    <p:extLst>
      <p:ext uri="{BB962C8B-B14F-4D97-AF65-F5344CB8AC3E}">
        <p14:creationId xmlns:p14="http://schemas.microsoft.com/office/powerpoint/2010/main" val="2975455903"/>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382054" cy="623124"/>
          </a:xfrm>
        </p:spPr>
        <p:txBody>
          <a:bodyPr>
            <a:noAutofit/>
          </a:bodyPr>
          <a:lstStyle/>
          <a:p>
            <a:r>
              <a:rPr lang="en-GB" sz="3600" b="1" dirty="0" smtClean="0"/>
              <a:t>3.3 – Definitions to Learn - Price</a:t>
            </a:r>
          </a:p>
        </p:txBody>
      </p:sp>
      <p:sp>
        <p:nvSpPr>
          <p:cNvPr id="2" name="Rectangle 1"/>
          <p:cNvSpPr/>
          <p:nvPr/>
        </p:nvSpPr>
        <p:spPr>
          <a:xfrm>
            <a:off x="323528" y="1124446"/>
            <a:ext cx="8496944" cy="5455340"/>
          </a:xfrm>
          <a:prstGeom prst="rect">
            <a:avLst/>
          </a:prstGeom>
        </p:spPr>
        <p:txBody>
          <a:bodyPr wrap="square">
            <a:spAutoFit/>
          </a:bodyPr>
          <a:lstStyle/>
          <a:p>
            <a:pPr marL="109728" indent="0">
              <a:spcAft>
                <a:spcPts val="300"/>
              </a:spcAft>
              <a:buNone/>
            </a:pPr>
            <a:r>
              <a:rPr lang="en-US" sz="2400" b="1" dirty="0" smtClean="0"/>
              <a:t>Cost-plus pricing – </a:t>
            </a:r>
            <a:r>
              <a:rPr lang="en-US" sz="2400" dirty="0" smtClean="0"/>
              <a:t>The cost of manufacturing the product plus a profit mark-up.</a:t>
            </a:r>
          </a:p>
          <a:p>
            <a:pPr marL="109728" indent="0">
              <a:spcAft>
                <a:spcPts val="300"/>
              </a:spcAft>
              <a:buNone/>
            </a:pPr>
            <a:r>
              <a:rPr lang="en-US" sz="2400" b="1" dirty="0" smtClean="0"/>
              <a:t>Competitive Pricing </a:t>
            </a:r>
            <a:r>
              <a:rPr lang="en-US" sz="2400" dirty="0" smtClean="0"/>
              <a:t>– When the product is priced in line with or just below competitors’ prices to try and capture more of the market.</a:t>
            </a:r>
          </a:p>
          <a:p>
            <a:pPr marL="109728" indent="0">
              <a:spcAft>
                <a:spcPts val="300"/>
              </a:spcAft>
              <a:buNone/>
            </a:pPr>
            <a:r>
              <a:rPr lang="en-US" sz="2400" b="1" dirty="0" smtClean="0">
                <a:latin typeface="Arial" panose="020B0604020202020204" pitchFamily="34" charset="0"/>
                <a:cs typeface="Arial" panose="020B0604020202020204" pitchFamily="34" charset="0"/>
              </a:rPr>
              <a:t>Penetration Pricing </a:t>
            </a:r>
            <a:r>
              <a:rPr lang="en-US" sz="2400" dirty="0" smtClean="0">
                <a:latin typeface="Arial" panose="020B0604020202020204" pitchFamily="34" charset="0"/>
                <a:cs typeface="Arial" panose="020B0604020202020204" pitchFamily="34" charset="0"/>
              </a:rPr>
              <a:t>– When the price is set lower than the competitors’ prices in order to be able to ender a new market.</a:t>
            </a:r>
          </a:p>
          <a:p>
            <a:pPr marL="109728" indent="0">
              <a:spcAft>
                <a:spcPts val="300"/>
              </a:spcAft>
              <a:buNone/>
            </a:pPr>
            <a:r>
              <a:rPr lang="en-US" sz="2400" b="1" dirty="0" smtClean="0">
                <a:latin typeface="Arial" panose="020B0604020202020204" pitchFamily="34" charset="0"/>
                <a:cs typeface="Arial" panose="020B0604020202020204" pitchFamily="34" charset="0"/>
              </a:rPr>
              <a:t>Price Skimming </a:t>
            </a:r>
            <a:r>
              <a:rPr lang="en-US" sz="2400" dirty="0" smtClean="0">
                <a:latin typeface="Arial" panose="020B0604020202020204" pitchFamily="34" charset="0"/>
                <a:cs typeface="Arial" panose="020B0604020202020204" pitchFamily="34" charset="0"/>
              </a:rPr>
              <a:t>– Where a high price is set for a new product on the market.</a:t>
            </a:r>
          </a:p>
          <a:p>
            <a:pPr marL="109728" indent="0">
              <a:spcAft>
                <a:spcPts val="300"/>
              </a:spcAft>
              <a:buNone/>
            </a:pPr>
            <a:r>
              <a:rPr lang="en-US" sz="2400" b="1" dirty="0" smtClean="0">
                <a:latin typeface="Arial" panose="020B0604020202020204" pitchFamily="34" charset="0"/>
                <a:cs typeface="Arial" panose="020B0604020202020204" pitchFamily="34" charset="0"/>
              </a:rPr>
              <a:t>Promotional Pricing </a:t>
            </a:r>
            <a:r>
              <a:rPr lang="en-US" sz="2400" dirty="0" smtClean="0">
                <a:latin typeface="Arial" panose="020B0604020202020204" pitchFamily="34" charset="0"/>
                <a:cs typeface="Arial" panose="020B0604020202020204" pitchFamily="34" charset="0"/>
              </a:rPr>
              <a:t>– When a product is sold at a very low price for a short period of time.</a:t>
            </a:r>
          </a:p>
          <a:p>
            <a:pPr marL="109728" indent="0">
              <a:spcAft>
                <a:spcPts val="300"/>
              </a:spcAft>
              <a:buNone/>
            </a:pPr>
            <a:r>
              <a:rPr lang="en-US" sz="2400" b="1" dirty="0" smtClean="0">
                <a:latin typeface="Arial" panose="020B0604020202020204" pitchFamily="34" charset="0"/>
                <a:cs typeface="Arial" panose="020B0604020202020204" pitchFamily="34" charset="0"/>
              </a:rPr>
              <a:t>Price Elasticity </a:t>
            </a:r>
            <a:r>
              <a:rPr lang="en-US" sz="2400" dirty="0" smtClean="0">
                <a:latin typeface="Arial" panose="020B0604020202020204" pitchFamily="34" charset="0"/>
                <a:cs typeface="Arial" panose="020B0604020202020204" pitchFamily="34" charset="0"/>
              </a:rPr>
              <a:t>– A measure of the responsiveness of demand to a change in price.</a:t>
            </a:r>
          </a:p>
        </p:txBody>
      </p:sp>
    </p:spTree>
    <p:extLst>
      <p:ext uri="{BB962C8B-B14F-4D97-AF65-F5344CB8AC3E}">
        <p14:creationId xmlns:p14="http://schemas.microsoft.com/office/powerpoint/2010/main" val="2080165174"/>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2900" dirty="0" smtClean="0"/>
              <a:t>3.3.2 – Unit 03 - Exam Styled Questions – Paper 1</a:t>
            </a:r>
            <a:endParaRPr lang="en-GB" sz="29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167</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170646"/>
          </a:xfrm>
          <a:prstGeom prst="rect">
            <a:avLst/>
          </a:prstGeom>
        </p:spPr>
        <p:txBody>
          <a:bodyPr wrap="square">
            <a:spAutoFit/>
          </a:bodyPr>
          <a:lstStyle/>
          <a:p>
            <a:pPr marL="339725" indent="-339725">
              <a:buClr>
                <a:srgbClr val="00B050"/>
              </a:buClr>
              <a:buFont typeface="+mj-lt"/>
              <a:buAutoNum type="arabicPeriod"/>
            </a:pPr>
            <a:r>
              <a:rPr lang="en-US" sz="2200" dirty="0" smtClean="0">
                <a:solidFill>
                  <a:srgbClr val="FF0000"/>
                </a:solidFill>
                <a:latin typeface="Calibri" panose="020F0502020204030204" pitchFamily="34" charset="0"/>
              </a:rPr>
              <a:t>C&amp;D is a private limited company. It produces a breakfast cereal which has a price-elastic demand. The costs of producing each box of cereal is $1. The cereals are sold in shops at a price of $2 per box. The prices of competitors’ cereals range from $1.90 to $2.50 a box. The Marketing Manager says “we should change to psychological pricing strategy” to increase sales.</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Price is one element of the marketing mix. Identify </a:t>
            </a:r>
            <a:r>
              <a:rPr lang="en-US" sz="2200" b="1" dirty="0" smtClean="0">
                <a:solidFill>
                  <a:srgbClr val="FF0000"/>
                </a:solidFill>
                <a:latin typeface="Calibri" panose="020F0502020204030204" pitchFamily="34" charset="0"/>
              </a:rPr>
              <a:t>two</a:t>
            </a:r>
            <a:r>
              <a:rPr lang="en-US" sz="2200" dirty="0" smtClean="0">
                <a:solidFill>
                  <a:srgbClr val="FF0000"/>
                </a:solidFill>
                <a:latin typeface="Calibri" panose="020F0502020204030204" pitchFamily="34" charset="0"/>
              </a:rPr>
              <a:t> other elements?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What is meant by ‘price-elasticity’?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smtClean="0">
                <a:solidFill>
                  <a:srgbClr val="FF0000"/>
                </a:solidFill>
                <a:latin typeface="Calibri" panose="020F0502020204030204" pitchFamily="34" charset="0"/>
              </a:rPr>
              <a:t>two</a:t>
            </a:r>
            <a:r>
              <a:rPr lang="en-US" sz="2200" dirty="0" smtClean="0">
                <a:solidFill>
                  <a:srgbClr val="FF0000"/>
                </a:solidFill>
                <a:latin typeface="Calibri" panose="020F0502020204030204" pitchFamily="34" charset="0"/>
              </a:rPr>
              <a:t> reasons why demand for cereals might be price elastic.	[4]</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smtClean="0">
                <a:solidFill>
                  <a:srgbClr val="FF0000"/>
                </a:solidFill>
                <a:latin typeface="Calibri" panose="020F0502020204030204" pitchFamily="34" charset="0"/>
              </a:rPr>
              <a:t>two </a:t>
            </a:r>
            <a:r>
              <a:rPr lang="en-US" sz="2200" dirty="0" smtClean="0">
                <a:solidFill>
                  <a:srgbClr val="FF0000"/>
                </a:solidFill>
                <a:latin typeface="Calibri" panose="020F0502020204030204" pitchFamily="34" charset="0"/>
              </a:rPr>
              <a:t>factors C&amp;D should take into account when deciding which pricing strategy to use.	[6]</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Do you think changing to psychological pricing strategy will increase sales? Justify your answer.	[6]</a:t>
            </a:r>
          </a:p>
        </p:txBody>
      </p:sp>
      <p:sp>
        <p:nvSpPr>
          <p:cNvPr id="7" name="TextBox 6">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78547732"/>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2900" dirty="0" smtClean="0"/>
              <a:t>3.3.2 – Unit 03 - Exam Styled Questions – Paper 1</a:t>
            </a:r>
            <a:endParaRPr lang="en-GB" sz="29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167</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586145"/>
          </a:xfrm>
          <a:prstGeom prst="rect">
            <a:avLst/>
          </a:prstGeom>
        </p:spPr>
        <p:txBody>
          <a:bodyPr wrap="square">
            <a:spAutoFit/>
          </a:bodyPr>
          <a:lstStyle/>
          <a:p>
            <a:pPr marL="457200" indent="-457200">
              <a:buClr>
                <a:srgbClr val="00B050"/>
              </a:buClr>
              <a:buFont typeface="+mj-lt"/>
              <a:buAutoNum type="arabicPeriod" startAt="2"/>
            </a:pPr>
            <a:r>
              <a:rPr lang="en-US" sz="2100" dirty="0" smtClean="0">
                <a:solidFill>
                  <a:srgbClr val="FF0000"/>
                </a:solidFill>
                <a:latin typeface="Calibri" panose="020F0502020204030204" pitchFamily="34" charset="0"/>
              </a:rPr>
              <a:t>U&amp;V have recently designed a new game for the PS4,a  games console. People in many different countries have been waiting for this new game and they are willing to pay a high price to be some of the first people to play the game. ‘The business can get back some of the development costs if the new game by using price skimming,’ says </a:t>
            </a:r>
            <a:r>
              <a:rPr lang="en-US" sz="2100" dirty="0">
                <a:solidFill>
                  <a:srgbClr val="FF0000"/>
                </a:solidFill>
                <a:latin typeface="Calibri" panose="020F0502020204030204" pitchFamily="34" charset="0"/>
              </a:rPr>
              <a:t>the Marketing Manager. </a:t>
            </a:r>
            <a:r>
              <a:rPr lang="en-US" sz="2100" dirty="0" smtClean="0">
                <a:solidFill>
                  <a:srgbClr val="FF0000"/>
                </a:solidFill>
                <a:latin typeface="Calibri" panose="020F0502020204030204" pitchFamily="34" charset="0"/>
              </a:rPr>
              <a:t>U&amp;V have a product range of 20 games, some of which were developed several years ago.</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What is meant by a ‘price skimming’?	[2]</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t>
            </a:r>
            <a:r>
              <a:rPr lang="en-US" sz="2100" b="1" dirty="0" smtClean="0">
                <a:solidFill>
                  <a:srgbClr val="FF0000"/>
                </a:solidFill>
                <a:latin typeface="Calibri" panose="020F0502020204030204" pitchFamily="34" charset="0"/>
              </a:rPr>
              <a:t>two</a:t>
            </a:r>
            <a:r>
              <a:rPr lang="en-US" sz="2100" dirty="0" smtClean="0">
                <a:solidFill>
                  <a:srgbClr val="FF0000"/>
                </a:solidFill>
                <a:latin typeface="Calibri" panose="020F0502020204030204" pitchFamily="34" charset="0"/>
              </a:rPr>
              <a:t> factors that affect the price of the new game for the PS4.	[2]</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and explain </a:t>
            </a:r>
            <a:r>
              <a:rPr lang="en-US" sz="2100" b="1" dirty="0" smtClean="0">
                <a:solidFill>
                  <a:srgbClr val="FF0000"/>
                </a:solidFill>
                <a:latin typeface="Calibri" panose="020F0502020204030204" pitchFamily="34" charset="0"/>
              </a:rPr>
              <a:t>two</a:t>
            </a:r>
            <a:r>
              <a:rPr lang="en-US" sz="2100" dirty="0" smtClean="0">
                <a:solidFill>
                  <a:srgbClr val="FF0000"/>
                </a:solidFill>
                <a:latin typeface="Calibri" panose="020F0502020204030204" pitchFamily="34" charset="0"/>
              </a:rPr>
              <a:t> </a:t>
            </a:r>
            <a:r>
              <a:rPr lang="en-US" sz="2100" dirty="0">
                <a:solidFill>
                  <a:srgbClr val="FF0000"/>
                </a:solidFill>
                <a:latin typeface="Calibri" panose="020F0502020204030204" pitchFamily="34" charset="0"/>
              </a:rPr>
              <a:t>reasons why </a:t>
            </a:r>
            <a:r>
              <a:rPr lang="en-US" sz="2100" dirty="0" smtClean="0">
                <a:solidFill>
                  <a:srgbClr val="FF0000"/>
                </a:solidFill>
                <a:latin typeface="Calibri" panose="020F0502020204030204" pitchFamily="34" charset="0"/>
              </a:rPr>
              <a:t>U&amp;V might use price skimming for their new game.	[4]</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and explain </a:t>
            </a:r>
            <a:r>
              <a:rPr lang="en-US" sz="2100" b="1" dirty="0" smtClean="0">
                <a:solidFill>
                  <a:srgbClr val="FF0000"/>
                </a:solidFill>
                <a:latin typeface="Calibri" panose="020F0502020204030204" pitchFamily="34" charset="0"/>
              </a:rPr>
              <a:t>two </a:t>
            </a:r>
            <a:r>
              <a:rPr lang="en-US" sz="2100" dirty="0" smtClean="0">
                <a:solidFill>
                  <a:srgbClr val="FF0000"/>
                </a:solidFill>
                <a:latin typeface="Calibri" panose="020F0502020204030204" pitchFamily="34" charset="0"/>
              </a:rPr>
              <a:t>other </a:t>
            </a:r>
            <a:r>
              <a:rPr lang="en-US" sz="2100" dirty="0">
                <a:solidFill>
                  <a:srgbClr val="FF0000"/>
                </a:solidFill>
                <a:latin typeface="Calibri" panose="020F0502020204030204" pitchFamily="34" charset="0"/>
              </a:rPr>
              <a:t>pricing strategies </a:t>
            </a:r>
            <a:r>
              <a:rPr lang="en-US" sz="2100" dirty="0" smtClean="0">
                <a:solidFill>
                  <a:srgbClr val="FF0000"/>
                </a:solidFill>
                <a:latin typeface="Calibri" panose="020F0502020204030204" pitchFamily="34" charset="0"/>
              </a:rPr>
              <a:t>U&amp;V could use.	[6]</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Do you think that just using the price skimming strategy for all the </a:t>
            </a:r>
            <a:r>
              <a:rPr lang="en-US" sz="2100" dirty="0">
                <a:solidFill>
                  <a:srgbClr val="FF0000"/>
                </a:solidFill>
                <a:latin typeface="Calibri" panose="020F0502020204030204" pitchFamily="34" charset="0"/>
              </a:rPr>
              <a:t>games produced by </a:t>
            </a:r>
            <a:r>
              <a:rPr lang="en-US" sz="2100" dirty="0" smtClean="0">
                <a:solidFill>
                  <a:srgbClr val="FF0000"/>
                </a:solidFill>
                <a:latin typeface="Calibri" panose="020F0502020204030204" pitchFamily="34" charset="0"/>
              </a:rPr>
              <a:t>U&amp;V is the best decision to take? Justify your answer.	[6]</a:t>
            </a:r>
          </a:p>
        </p:txBody>
      </p:sp>
      <p:sp>
        <p:nvSpPr>
          <p:cNvPr id="7" name="TextBox 6">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98618111"/>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7056784" cy="5339923"/>
          </a:xfrm>
          <a:prstGeom prst="rect">
            <a:avLst/>
          </a:prstGeom>
        </p:spPr>
        <p:txBody>
          <a:bodyPr wrap="square">
            <a:spAutoFit/>
          </a:bodyPr>
          <a:lstStyle/>
          <a:p>
            <a:pPr>
              <a:buClr>
                <a:srgbClr val="00B050"/>
              </a:buClr>
            </a:pPr>
            <a:r>
              <a:rPr lang="en-US" sz="1550" b="1" dirty="0" smtClean="0">
                <a:latin typeface="Arial" panose="020B0604020202020204" pitchFamily="34" charset="0"/>
                <a:cs typeface="Arial" panose="020B0604020202020204" pitchFamily="34" charset="0"/>
              </a:rPr>
              <a:t>The Role of Promotion Decisions in the Marketing Mix</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Promotion gives the user information about the rest of the marketing mix – without it, consumers would not know about the product, the price it sells for or the place where the product is sold. It is often thought that promotion is just about advertising the product, but it includes several different types of promotion as well as advertising.</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It is difficult to think of products that are not advertised or promoted. Most products are produced for the mass market and therefore need advertising and promoting. Producer goods are often sold directly by sales representatives visiting businesses but even these products are advertised in trade magazines, or leaflets are sent out to businesses informing them about the product.</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Promotion is essential when a brand image is being created for a product.</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Promotion as part if the marketing mix include:</a:t>
            </a:r>
          </a:p>
          <a:p>
            <a:pPr marL="515938" indent="-222250">
              <a:buClr>
                <a:srgbClr val="00B050"/>
              </a:buClr>
              <a:buFont typeface="Arial" panose="020B0604020202020204" pitchFamily="34" charset="0"/>
              <a:buChar char="•"/>
            </a:pPr>
            <a:r>
              <a:rPr lang="en-US" sz="1550" b="1" i="1" dirty="0" smtClean="0">
                <a:latin typeface="Arial" panose="020B0604020202020204" pitchFamily="34" charset="0"/>
                <a:cs typeface="Arial" panose="020B0604020202020204" pitchFamily="34" charset="0"/>
              </a:rPr>
              <a:t>Advertisements </a:t>
            </a:r>
            <a:r>
              <a:rPr lang="en-US" sz="1550" dirty="0" smtClean="0">
                <a:latin typeface="Arial" panose="020B0604020202020204" pitchFamily="34" charset="0"/>
                <a:cs typeface="Arial" panose="020B0604020202020204" pitchFamily="34" charset="0"/>
              </a:rPr>
              <a:t>– </a:t>
            </a:r>
            <a:r>
              <a:rPr lang="en-US" sz="1550" dirty="0">
                <a:latin typeface="Arial" panose="020B0604020202020204" pitchFamily="34" charset="0"/>
                <a:cs typeface="Arial" panose="020B0604020202020204" pitchFamily="34" charset="0"/>
              </a:rPr>
              <a:t>this involves ‘</a:t>
            </a:r>
            <a:r>
              <a:rPr lang="en-US" sz="1550" b="1" dirty="0">
                <a:solidFill>
                  <a:srgbClr val="FF0000"/>
                </a:solidFill>
                <a:latin typeface="Arial" panose="020B0604020202020204" pitchFamily="34" charset="0"/>
                <a:cs typeface="Arial" panose="020B0604020202020204" pitchFamily="34" charset="0"/>
              </a:rPr>
              <a:t>above-the-line</a:t>
            </a:r>
            <a:r>
              <a:rPr lang="en-US" sz="1550" dirty="0">
                <a:latin typeface="Arial" panose="020B0604020202020204" pitchFamily="34" charset="0"/>
                <a:cs typeface="Arial" panose="020B0604020202020204" pitchFamily="34" charset="0"/>
              </a:rPr>
              <a:t>’ promotions. These can </a:t>
            </a:r>
            <a:r>
              <a:rPr lang="en-US" sz="1550" dirty="0" smtClean="0">
                <a:latin typeface="Arial" panose="020B0604020202020204" pitchFamily="34" charset="0"/>
                <a:cs typeface="Arial" panose="020B0604020202020204" pitchFamily="34" charset="0"/>
              </a:rPr>
              <a:t>and can take </a:t>
            </a:r>
            <a:r>
              <a:rPr lang="en-US" sz="1550" dirty="0">
                <a:latin typeface="Arial" panose="020B0604020202020204" pitchFamily="34" charset="0"/>
                <a:cs typeface="Arial" panose="020B0604020202020204" pitchFamily="34" charset="0"/>
              </a:rPr>
              <a:t>different forms, such as advertising on television, via the Internet, in newspapers and magazines and other forms of advertising media.</a:t>
            </a:r>
          </a:p>
          <a:p>
            <a:pPr marL="515938" indent="-222250">
              <a:buClr>
                <a:srgbClr val="00B050"/>
              </a:buClr>
              <a:buFont typeface="Arial" panose="020B0604020202020204" pitchFamily="34" charset="0"/>
              <a:buChar char="•"/>
            </a:pPr>
            <a:r>
              <a:rPr lang="en-US" sz="1550" b="1" i="1" dirty="0">
                <a:latin typeface="Arial" panose="020B0604020202020204" pitchFamily="34" charset="0"/>
                <a:cs typeface="Arial" panose="020B0604020202020204" pitchFamily="34" charset="0"/>
              </a:rPr>
              <a:t>Sales promotion</a:t>
            </a:r>
            <a:r>
              <a:rPr lang="en-US" sz="1550" dirty="0">
                <a:latin typeface="Arial" panose="020B0604020202020204" pitchFamily="34" charset="0"/>
                <a:cs typeface="Arial" panose="020B0604020202020204" pitchFamily="34" charset="0"/>
              </a:rPr>
              <a:t> </a:t>
            </a:r>
            <a:r>
              <a:rPr lang="en-US" sz="1550" dirty="0" smtClean="0">
                <a:latin typeface="Arial" panose="020B0604020202020204" pitchFamily="34" charset="0"/>
                <a:cs typeface="Arial" panose="020B0604020202020204" pitchFamily="34" charset="0"/>
              </a:rPr>
              <a:t>- this involves ‘</a:t>
            </a:r>
            <a:r>
              <a:rPr lang="en-US" sz="1550" b="1" dirty="0" smtClean="0">
                <a:solidFill>
                  <a:srgbClr val="FF0000"/>
                </a:solidFill>
                <a:latin typeface="Arial" panose="020B0604020202020204" pitchFamily="34" charset="0"/>
                <a:cs typeface="Arial" panose="020B0604020202020204" pitchFamily="34" charset="0"/>
              </a:rPr>
              <a:t>below-the-line</a:t>
            </a:r>
            <a:r>
              <a:rPr lang="en-US" sz="1550" dirty="0" smtClean="0">
                <a:latin typeface="Arial" panose="020B0604020202020204" pitchFamily="34" charset="0"/>
                <a:cs typeface="Arial" panose="020B0604020202020204" pitchFamily="34" charset="0"/>
              </a:rPr>
              <a:t>’ promotions. These are often used for short periods of time in order to reinforce the above-the-line promotions. Examples include giving money-off coupons, free gifts, or product placements in television programs or newly released films.</a:t>
            </a:r>
            <a:endParaRPr lang="en-US" sz="1550" b="1" i="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3.3.4 </a:t>
            </a:r>
            <a:r>
              <a:rPr lang="en-US" sz="3600" dirty="0" smtClean="0">
                <a:latin typeface="Arial" panose="020B0604020202020204" pitchFamily="34" charset="0"/>
                <a:cs typeface="Arial" panose="020B0604020202020204" pitchFamily="34" charset="0"/>
              </a:rPr>
              <a:t>– Promotion and Technology</a:t>
            </a:r>
            <a:endParaRPr lang="en-US" sz="3600" dirty="0">
              <a:latin typeface="Arial" panose="020B0604020202020204" pitchFamily="34" charset="0"/>
              <a:cs typeface="Arial" panose="020B0604020202020204" pitchFamily="34" charset="0"/>
            </a:endParaRPr>
          </a:p>
        </p:txBody>
      </p:sp>
      <p:pic>
        <p:nvPicPr>
          <p:cNvPr id="13314" name="Picture 2" descr="http://cdn.sheknows.com/articles/2011/05/james-bond-produc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7464" y="1158999"/>
            <a:ext cx="1460786" cy="114239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316" name="Picture 4" descr="http://www.fourtitude.com/gallery/generated/Corporate/Product%20Placement/Transporter%203/018__scaled_6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18" r="8863" b="24369"/>
          <a:stretch/>
        </p:blipFill>
        <p:spPr bwMode="auto">
          <a:xfrm>
            <a:off x="7387625" y="2471884"/>
            <a:ext cx="1468851" cy="102912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318" name="Picture 6" descr="http://fatma-schewczyk-retailing.wikispaces.com/file/view/safeway.jpg/329013858/343x284/safewa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7464" y="3717032"/>
            <a:ext cx="1435784" cy="150027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6"/>
          <a:srcRect t="12080" r="27312" b="4896"/>
          <a:stretch/>
        </p:blipFill>
        <p:spPr>
          <a:xfrm>
            <a:off x="7397464" y="5445223"/>
            <a:ext cx="1433860" cy="1080121"/>
          </a:xfrm>
          <a:prstGeom prst="rect">
            <a:avLst/>
          </a:prstGeom>
          <a:noFill/>
          <a:effectLst>
            <a:outerShdw blurRad="152400" dist="38100" dir="2700000" sx="103000" sy="103000" algn="tl" rotWithShape="0">
              <a:prstClr val="black">
                <a:alpha val="40000"/>
              </a:prstClr>
            </a:outerShdw>
          </a:effectLst>
        </p:spPr>
      </p:pic>
    </p:spTree>
    <p:extLst>
      <p:ext uri="{BB962C8B-B14F-4D97-AF65-F5344CB8AC3E}">
        <p14:creationId xmlns:p14="http://schemas.microsoft.com/office/powerpoint/2010/main" val="1067408786"/>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1600438"/>
          </a:xfrm>
          <a:prstGeom prst="rect">
            <a:avLst/>
          </a:prstGeom>
        </p:spPr>
        <p:txBody>
          <a:bodyPr wrap="square">
            <a:spAutoFit/>
          </a:bodyPr>
          <a:lstStyle/>
          <a:p>
            <a:pPr>
              <a:buClr>
                <a:srgbClr val="00B050"/>
              </a:buClr>
            </a:pPr>
            <a:r>
              <a:rPr lang="en-US" sz="1960" b="1" dirty="0" smtClean="0">
                <a:latin typeface="Arial" panose="020B0604020202020204" pitchFamily="34" charset="0"/>
                <a:cs typeface="Arial" panose="020B0604020202020204" pitchFamily="34" charset="0"/>
              </a:rPr>
              <a:t>The Aims of Promotion</a:t>
            </a:r>
          </a:p>
          <a:p>
            <a:pPr marL="339725" indent="-339725">
              <a:buClr>
                <a:srgbClr val="00B050"/>
              </a:buClr>
              <a:buFont typeface="Wingdings 3" panose="05040102010807070707" pitchFamily="18" charset="2"/>
              <a:buChar char=""/>
            </a:pPr>
            <a:r>
              <a:rPr lang="en-US" sz="1960" dirty="0" smtClean="0">
                <a:latin typeface="Arial" panose="020B0604020202020204" pitchFamily="34" charset="0"/>
                <a:cs typeface="Arial" panose="020B0604020202020204" pitchFamily="34" charset="0"/>
              </a:rPr>
              <a:t>As you can see, promotion includes many activities that are undertaken by businesses. They all have one thing in common – their purpose, which is to raise awareness of the firm’s products and encourage consumers to make a purchase. The aims are summarized below.</a:t>
            </a:r>
            <a:endParaRPr lang="en-US" sz="1960" b="1" i="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Aims</a:t>
            </a:r>
            <a:endParaRPr lang="en-US" sz="4000" dirty="0">
              <a:latin typeface="Arial" panose="020B0604020202020204" pitchFamily="34" charset="0"/>
              <a:cs typeface="Arial" panose="020B0604020202020204" pitchFamily="34" charset="0"/>
            </a:endParaRPr>
          </a:p>
        </p:txBody>
      </p:sp>
      <p:sp>
        <p:nvSpPr>
          <p:cNvPr id="9" name="TextBox 8"/>
          <p:cNvSpPr txBox="1"/>
          <p:nvPr/>
        </p:nvSpPr>
        <p:spPr>
          <a:xfrm>
            <a:off x="3217767" y="4749227"/>
            <a:ext cx="2794392" cy="369332"/>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AIMS OF PROMOTION</a:t>
            </a:r>
            <a:endParaRPr lang="en-GB" dirty="0"/>
          </a:p>
        </p:txBody>
      </p:sp>
      <p:sp>
        <p:nvSpPr>
          <p:cNvPr id="10" name="TextBox 9"/>
          <p:cNvSpPr txBox="1"/>
          <p:nvPr/>
        </p:nvSpPr>
        <p:spPr>
          <a:xfrm>
            <a:off x="6282621" y="3030327"/>
            <a:ext cx="2376264" cy="1015663"/>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compete with competitors’ products</a:t>
            </a:r>
            <a:endParaRPr lang="en-GB" sz="2000" dirty="0"/>
          </a:p>
        </p:txBody>
      </p:sp>
      <p:sp>
        <p:nvSpPr>
          <p:cNvPr id="11" name="TextBox 10"/>
          <p:cNvSpPr txBox="1"/>
          <p:nvPr/>
        </p:nvSpPr>
        <p:spPr>
          <a:xfrm>
            <a:off x="467544" y="3027280"/>
            <a:ext cx="2479762" cy="1323439"/>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inform people about particular issues, often used by government</a:t>
            </a:r>
            <a:endParaRPr lang="en-GB" sz="2000" dirty="0"/>
          </a:p>
        </p:txBody>
      </p:sp>
      <p:sp>
        <p:nvSpPr>
          <p:cNvPr id="12" name="TextBox 11"/>
          <p:cNvSpPr txBox="1"/>
          <p:nvPr/>
        </p:nvSpPr>
        <p:spPr>
          <a:xfrm>
            <a:off x="3312945" y="3030328"/>
            <a:ext cx="2604037" cy="1015663"/>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introduce new products onto the market</a:t>
            </a:r>
            <a:endParaRPr lang="en-GB" sz="2000" dirty="0"/>
          </a:p>
        </p:txBody>
      </p:sp>
      <p:cxnSp>
        <p:nvCxnSpPr>
          <p:cNvPr id="13" name="Straight Arrow Connector 12"/>
          <p:cNvCxnSpPr>
            <a:stCxn id="9" idx="0"/>
            <a:endCxn id="12" idx="2"/>
          </p:cNvCxnSpPr>
          <p:nvPr/>
        </p:nvCxnSpPr>
        <p:spPr>
          <a:xfrm flipV="1">
            <a:off x="4614963" y="4045991"/>
            <a:ext cx="1" cy="70323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a:endCxn id="10" idx="2"/>
          </p:cNvCxnSpPr>
          <p:nvPr/>
        </p:nvCxnSpPr>
        <p:spPr>
          <a:xfrm flipV="1">
            <a:off x="6012159" y="4045990"/>
            <a:ext cx="1458594" cy="887903"/>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7545" y="5821795"/>
            <a:ext cx="2479762" cy="646331"/>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To create a brand image</a:t>
            </a:r>
            <a:endParaRPr lang="en-GB" dirty="0"/>
          </a:p>
        </p:txBody>
      </p:sp>
      <p:sp>
        <p:nvSpPr>
          <p:cNvPr id="16" name="TextBox 15"/>
          <p:cNvSpPr txBox="1"/>
          <p:nvPr/>
        </p:nvSpPr>
        <p:spPr>
          <a:xfrm>
            <a:off x="6282621" y="5817458"/>
            <a:ext cx="2376264" cy="707886"/>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improve the company image</a:t>
            </a:r>
            <a:endParaRPr lang="en-GB" sz="2000" dirty="0"/>
          </a:p>
        </p:txBody>
      </p:sp>
      <p:cxnSp>
        <p:nvCxnSpPr>
          <p:cNvPr id="17" name="Straight Arrow Connector 16"/>
          <p:cNvCxnSpPr>
            <a:stCxn id="9" idx="3"/>
            <a:endCxn id="16" idx="0"/>
          </p:cNvCxnSpPr>
          <p:nvPr/>
        </p:nvCxnSpPr>
        <p:spPr>
          <a:xfrm>
            <a:off x="6012159" y="4933893"/>
            <a:ext cx="1458594" cy="88356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389502" y="5817458"/>
            <a:ext cx="2450921"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increase sales</a:t>
            </a:r>
            <a:endParaRPr lang="en-GB" sz="2000" dirty="0"/>
          </a:p>
        </p:txBody>
      </p:sp>
      <p:cxnSp>
        <p:nvCxnSpPr>
          <p:cNvPr id="24" name="Straight Arrow Connector 23"/>
          <p:cNvCxnSpPr>
            <a:stCxn id="9" idx="2"/>
            <a:endCxn id="18" idx="0"/>
          </p:cNvCxnSpPr>
          <p:nvPr/>
        </p:nvCxnSpPr>
        <p:spPr>
          <a:xfrm>
            <a:off x="4614963" y="5118559"/>
            <a:ext cx="0" cy="698899"/>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9" idx="1"/>
            <a:endCxn id="15" idx="0"/>
          </p:cNvCxnSpPr>
          <p:nvPr/>
        </p:nvCxnSpPr>
        <p:spPr>
          <a:xfrm flipH="1">
            <a:off x="1707426" y="4933893"/>
            <a:ext cx="1510341" cy="88790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9" idx="1"/>
            <a:endCxn id="11" idx="2"/>
          </p:cNvCxnSpPr>
          <p:nvPr/>
        </p:nvCxnSpPr>
        <p:spPr>
          <a:xfrm flipH="1" flipV="1">
            <a:off x="1707425" y="4350719"/>
            <a:ext cx="1510342" cy="58317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9149101"/>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6624736" cy="5632311"/>
          </a:xfrm>
          <a:prstGeom prst="rect">
            <a:avLst/>
          </a:prstGeom>
        </p:spPr>
        <p:txBody>
          <a:bodyPr wrap="square">
            <a:spAutoFit/>
          </a:bodyPr>
          <a:lstStyle/>
          <a:p>
            <a:pPr>
              <a:buClr>
                <a:srgbClr val="00B050"/>
              </a:buClr>
            </a:pPr>
            <a:r>
              <a:rPr lang="en-US" sz="1960" b="1" dirty="0" smtClean="0">
                <a:latin typeface="Arial" panose="020B0604020202020204" pitchFamily="34" charset="0"/>
                <a:cs typeface="Arial" panose="020B0604020202020204" pitchFamily="34" charset="0"/>
              </a:rPr>
              <a:t>Different Types of Advertising</a:t>
            </a:r>
          </a:p>
          <a:p>
            <a:pPr marL="339725" indent="-339725">
              <a:buClr>
                <a:srgbClr val="00B050"/>
              </a:buClr>
              <a:buFont typeface="Wingdings 3" panose="05040102010807070707" pitchFamily="18" charset="2"/>
              <a:buChar char=""/>
            </a:pPr>
            <a:r>
              <a:rPr lang="en-US" sz="1960" dirty="0" smtClean="0">
                <a:latin typeface="Arial" panose="020B0604020202020204" pitchFamily="34" charset="0"/>
                <a:cs typeface="Arial" panose="020B0604020202020204" pitchFamily="34" charset="0"/>
              </a:rPr>
              <a:t>Advertising can be either </a:t>
            </a:r>
            <a:r>
              <a:rPr lang="en-US" sz="1960" b="1" dirty="0" smtClean="0">
                <a:latin typeface="Arial" panose="020B0604020202020204" pitchFamily="34" charset="0"/>
                <a:cs typeface="Arial" panose="020B0604020202020204" pitchFamily="34" charset="0"/>
              </a:rPr>
              <a:t>informative </a:t>
            </a:r>
            <a:r>
              <a:rPr lang="en-US" sz="1960" dirty="0" smtClean="0">
                <a:latin typeface="Arial" panose="020B0604020202020204" pitchFamily="34" charset="0"/>
                <a:cs typeface="Arial" panose="020B0604020202020204" pitchFamily="34" charset="0"/>
              </a:rPr>
              <a:t>or</a:t>
            </a:r>
            <a:r>
              <a:rPr lang="en-US" sz="1960" b="1" dirty="0" smtClean="0">
                <a:latin typeface="Arial" panose="020B0604020202020204" pitchFamily="34" charset="0"/>
                <a:cs typeface="Arial" panose="020B0604020202020204" pitchFamily="34" charset="0"/>
              </a:rPr>
              <a:t> persuasive </a:t>
            </a:r>
            <a:r>
              <a:rPr lang="en-US" sz="1960" dirty="0" smtClean="0">
                <a:latin typeface="Arial" panose="020B0604020202020204" pitchFamily="34" charset="0"/>
                <a:cs typeface="Arial" panose="020B0604020202020204" pitchFamily="34" charset="0"/>
              </a:rPr>
              <a:t>or have elements of both. ‘1 Million’ by Paco Rabanne is an expensive aftershave. It is not sold by telling people all about that it will do for the skin. The advertisement is meant to make consumers think that when wearing the aftershave they will smell nice to the opposite sex and look more attractive. The adverts for the aftershave used in magazines show the picture of an attractive man, which is meant to persuade the readers to buy the aftershave so they will be attractive like the man in the advert.</a:t>
            </a:r>
          </a:p>
          <a:p>
            <a:pPr marL="339725" indent="-339725">
              <a:buClr>
                <a:srgbClr val="00B050"/>
              </a:buClr>
              <a:buFont typeface="Wingdings 3" panose="05040102010807070707" pitchFamily="18" charset="2"/>
              <a:buChar char=""/>
            </a:pPr>
            <a:r>
              <a:rPr lang="en-US" sz="1960" dirty="0" smtClean="0">
                <a:latin typeface="Arial" panose="020B0604020202020204" pitchFamily="34" charset="0"/>
                <a:cs typeface="Arial" panose="020B0604020202020204" pitchFamily="34" charset="0"/>
              </a:rPr>
              <a:t>Would consumers buy a laptop that was shown in adverts as being used by an attractive person, but with no technical information provided? Probably not. When buying a laptop, consumers want to know what speed it will run at and what memory it has. They want information about the product and its price.</a:t>
            </a:r>
            <a:endParaRPr lang="en-US" sz="1960" i="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176</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pic>
        <p:nvPicPr>
          <p:cNvPr id="14338" name="Picture 2" descr="http://groomingguru.files.wordpress.com/2014/05/580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53602"/>
            <a:ext cx="1870517" cy="261490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340" name="Picture 4" descr="http://www.hottcornflakes.com/wp-content/uploads/2010/11/escreen-ad.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618" t="5426" r="6313" b="3675"/>
          <a:stretch/>
        </p:blipFill>
        <p:spPr bwMode="auto">
          <a:xfrm>
            <a:off x="6948264" y="3895692"/>
            <a:ext cx="1870517" cy="255764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5832838"/>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7" y="1158999"/>
            <a:ext cx="8416015" cy="569387"/>
          </a:xfrm>
          <a:prstGeom prst="rect">
            <a:avLst/>
          </a:prstGeom>
        </p:spPr>
        <p:txBody>
          <a:bodyPr wrap="square">
            <a:spAutoFit/>
          </a:bodyPr>
          <a:lstStyle/>
          <a:p>
            <a:pPr>
              <a:buClr>
                <a:srgbClr val="00B050"/>
              </a:buClr>
            </a:pPr>
            <a:r>
              <a:rPr lang="en-US" sz="1550" b="1" dirty="0" smtClean="0">
                <a:latin typeface="Arial" panose="020B0604020202020204" pitchFamily="34" charset="0"/>
                <a:cs typeface="Arial" panose="020B0604020202020204" pitchFamily="34" charset="0"/>
              </a:rPr>
              <a:t>The Advertising Process</a:t>
            </a:r>
          </a:p>
          <a:p>
            <a:pPr marL="342900" indent="-342900">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When planning an advertising campaign, the business will need to go through these steps: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176</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sp>
        <p:nvSpPr>
          <p:cNvPr id="7" name="TextBox 6"/>
          <p:cNvSpPr txBox="1"/>
          <p:nvPr/>
        </p:nvSpPr>
        <p:spPr>
          <a:xfrm>
            <a:off x="323529" y="1772816"/>
            <a:ext cx="1321221" cy="461665"/>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1 – Set Objectives</a:t>
            </a:r>
            <a:endParaRPr lang="en-GB" sz="1200" dirty="0"/>
          </a:p>
        </p:txBody>
      </p:sp>
      <p:sp>
        <p:nvSpPr>
          <p:cNvPr id="8" name="TextBox 7"/>
          <p:cNvSpPr txBox="1"/>
          <p:nvPr/>
        </p:nvSpPr>
        <p:spPr>
          <a:xfrm>
            <a:off x="323529" y="2474749"/>
            <a:ext cx="1321221" cy="646331"/>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2 – </a:t>
            </a:r>
            <a:r>
              <a:rPr lang="en-US" sz="1200" dirty="0" smtClean="0"/>
              <a:t>Decide the </a:t>
            </a:r>
            <a:r>
              <a:rPr lang="en-US" sz="1200" b="1" dirty="0" smtClean="0"/>
              <a:t>advertising budget</a:t>
            </a:r>
            <a:endParaRPr lang="en-GB" sz="1200" dirty="0"/>
          </a:p>
        </p:txBody>
      </p:sp>
      <p:sp>
        <p:nvSpPr>
          <p:cNvPr id="9" name="TextBox 8"/>
          <p:cNvSpPr txBox="1"/>
          <p:nvPr/>
        </p:nvSpPr>
        <p:spPr>
          <a:xfrm>
            <a:off x="323529" y="3718773"/>
            <a:ext cx="1321221" cy="646331"/>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3 – </a:t>
            </a:r>
            <a:r>
              <a:rPr lang="en-US" sz="1200" dirty="0" smtClean="0"/>
              <a:t>Create an </a:t>
            </a:r>
            <a:r>
              <a:rPr lang="en-US" sz="1200" b="1" dirty="0" smtClean="0"/>
              <a:t>advertising campaign</a:t>
            </a:r>
            <a:endParaRPr lang="en-GB" sz="1200" dirty="0"/>
          </a:p>
        </p:txBody>
      </p:sp>
      <p:sp>
        <p:nvSpPr>
          <p:cNvPr id="10" name="TextBox 9"/>
          <p:cNvSpPr txBox="1"/>
          <p:nvPr/>
        </p:nvSpPr>
        <p:spPr>
          <a:xfrm>
            <a:off x="323529" y="4551511"/>
            <a:ext cx="1321221" cy="461665"/>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4 – Select the media</a:t>
            </a:r>
            <a:r>
              <a:rPr lang="en-US" sz="1200" dirty="0" smtClean="0"/>
              <a:t> to use</a:t>
            </a:r>
            <a:endParaRPr lang="en-GB" sz="1200" dirty="0"/>
          </a:p>
        </p:txBody>
      </p:sp>
      <p:sp>
        <p:nvSpPr>
          <p:cNvPr id="11" name="TextBox 10"/>
          <p:cNvSpPr txBox="1"/>
          <p:nvPr/>
        </p:nvSpPr>
        <p:spPr>
          <a:xfrm>
            <a:off x="323529" y="5877272"/>
            <a:ext cx="1321221" cy="646331"/>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1200" b="1" dirty="0" smtClean="0"/>
              <a:t>5 – Evaluate the effectiveness</a:t>
            </a:r>
            <a:r>
              <a:rPr lang="en-US" sz="1200" dirty="0" smtClean="0"/>
              <a:t> of the campaign</a:t>
            </a:r>
            <a:endParaRPr lang="en-GB" sz="1200" b="1" dirty="0"/>
          </a:p>
        </p:txBody>
      </p:sp>
      <p:sp>
        <p:nvSpPr>
          <p:cNvPr id="12" name="TextBox 11"/>
          <p:cNvSpPr txBox="1"/>
          <p:nvPr/>
        </p:nvSpPr>
        <p:spPr>
          <a:xfrm>
            <a:off x="1713688" y="1773977"/>
            <a:ext cx="7106784" cy="430887"/>
          </a:xfrm>
          <a:prstGeom prst="rect">
            <a:avLst/>
          </a:prstGeom>
          <a:noFill/>
        </p:spPr>
        <p:txBody>
          <a:bodyPr wrap="square" rtlCol="0">
            <a:spAutoFit/>
          </a:bodyPr>
          <a:lstStyle/>
          <a:p>
            <a:r>
              <a:rPr lang="en-US" sz="1100" dirty="0" smtClean="0"/>
              <a:t>The business will have to decide the purpose of the advertising. Is it to capture a new market? Is it to increase market share? Is it to improve the image of the company? Is it to create or improve a brand image?</a:t>
            </a:r>
            <a:endParaRPr lang="en-GB" sz="1100" dirty="0"/>
          </a:p>
        </p:txBody>
      </p:sp>
      <p:sp>
        <p:nvSpPr>
          <p:cNvPr id="13" name="TextBox 12"/>
          <p:cNvSpPr txBox="1"/>
          <p:nvPr/>
        </p:nvSpPr>
        <p:spPr>
          <a:xfrm>
            <a:off x="1691680" y="2420888"/>
            <a:ext cx="7128792" cy="1277273"/>
          </a:xfrm>
          <a:prstGeom prst="rect">
            <a:avLst/>
          </a:prstGeom>
          <a:noFill/>
        </p:spPr>
        <p:txBody>
          <a:bodyPr wrap="square" rtlCol="0">
            <a:spAutoFit/>
          </a:bodyPr>
          <a:lstStyle/>
          <a:p>
            <a:r>
              <a:rPr lang="en-US" sz="1100" dirty="0" smtClean="0"/>
              <a:t>The business will need to decide how much t spend on advertising. This is a difficult task, too much and money is wasted, too little and the advertising will not be effective. One way, used most often, is to predict how much sales will be in the future and then spend a certain percentage of the predicted sales on advertising the product. This way the expense of advertising is related to the revenue </a:t>
            </a:r>
            <a:r>
              <a:rPr lang="en-US" sz="1100" dirty="0"/>
              <a:t>b</a:t>
            </a:r>
            <a:r>
              <a:rPr lang="en-US" sz="1100" dirty="0" smtClean="0"/>
              <a:t>rought in by sales of the product. The percentage used is usually between 2 and 10% of sales revenue. Sometimes the budget will be set by how much competitors are spending on their advertising. Or sometimes it is simply what the business can afford to spend. This is particularly true of small businesses.</a:t>
            </a:r>
            <a:endParaRPr lang="en-GB" sz="1100" dirty="0"/>
          </a:p>
        </p:txBody>
      </p:sp>
      <p:sp>
        <p:nvSpPr>
          <p:cNvPr id="14" name="TextBox 13"/>
          <p:cNvSpPr txBox="1"/>
          <p:nvPr/>
        </p:nvSpPr>
        <p:spPr>
          <a:xfrm>
            <a:off x="1644750" y="3717032"/>
            <a:ext cx="7175721" cy="600164"/>
          </a:xfrm>
          <a:prstGeom prst="rect">
            <a:avLst/>
          </a:prstGeom>
          <a:noFill/>
        </p:spPr>
        <p:txBody>
          <a:bodyPr wrap="square" rtlCol="0">
            <a:spAutoFit/>
          </a:bodyPr>
          <a:lstStyle/>
          <a:p>
            <a:r>
              <a:rPr lang="en-US" sz="1100" dirty="0" smtClean="0"/>
              <a:t>The business will need to decide what sort of advertising campaign to run, e.g. will the adverts be to attract young people? The target audience (the people who the advertisers think might buy the product) and the purpose of the advertising must be kept in mind when creating the campaign.</a:t>
            </a:r>
            <a:endParaRPr lang="en-GB" sz="1100" dirty="0"/>
          </a:p>
        </p:txBody>
      </p:sp>
      <p:sp>
        <p:nvSpPr>
          <p:cNvPr id="15" name="TextBox 14"/>
          <p:cNvSpPr txBox="1"/>
          <p:nvPr/>
        </p:nvSpPr>
        <p:spPr>
          <a:xfrm>
            <a:off x="1644751" y="4527991"/>
            <a:ext cx="7175720" cy="1277273"/>
          </a:xfrm>
          <a:prstGeom prst="rect">
            <a:avLst/>
          </a:prstGeom>
          <a:noFill/>
        </p:spPr>
        <p:txBody>
          <a:bodyPr wrap="square" rtlCol="0">
            <a:spAutoFit/>
          </a:bodyPr>
          <a:lstStyle/>
          <a:p>
            <a:r>
              <a:rPr lang="en-US" sz="1100" dirty="0" smtClean="0"/>
              <a:t>The business will need to decide which is the best type of advertising media to use. The target audience will determine the most suitable form of media to use to make sure the adverts are seen by the people intended. The business will also need to decide how often the adverts will appear in order to make sure the target audience sees them and is encouraged to buy the product. The type of media selected has to be cost effective. It is pointless spending a lot of money on television advertising when the business is not trying to reach a mass audience, but only wants to target bicycle riders. It would be more cost effective to advertise in bicycle magazines which would be cheaper and seen by the people who are the potential customers and no one else.</a:t>
            </a:r>
            <a:endParaRPr lang="en-GB" sz="1100" dirty="0"/>
          </a:p>
        </p:txBody>
      </p:sp>
      <p:sp>
        <p:nvSpPr>
          <p:cNvPr id="16" name="TextBox 15"/>
          <p:cNvSpPr txBox="1"/>
          <p:nvPr/>
        </p:nvSpPr>
        <p:spPr>
          <a:xfrm>
            <a:off x="1680372" y="5877272"/>
            <a:ext cx="7140100" cy="430887"/>
          </a:xfrm>
          <a:prstGeom prst="rect">
            <a:avLst/>
          </a:prstGeom>
          <a:noFill/>
        </p:spPr>
        <p:txBody>
          <a:bodyPr wrap="square" rtlCol="0">
            <a:spAutoFit/>
          </a:bodyPr>
          <a:lstStyle/>
          <a:p>
            <a:r>
              <a:rPr lang="en-US" sz="1100" dirty="0" smtClean="0"/>
              <a:t>The business needs to see if sales have increased as a result of the advertising campaign or see if the product’s brand image has improved, i.e. has the advertising campaign met its objectives?</a:t>
            </a:r>
            <a:endParaRPr lang="en-GB" sz="1100" dirty="0"/>
          </a:p>
        </p:txBody>
      </p:sp>
      <p:cxnSp>
        <p:nvCxnSpPr>
          <p:cNvPr id="17" name="Straight Arrow Connector 16"/>
          <p:cNvCxnSpPr>
            <a:stCxn id="7" idx="2"/>
            <a:endCxn id="8" idx="0"/>
          </p:cNvCxnSpPr>
          <p:nvPr/>
        </p:nvCxnSpPr>
        <p:spPr>
          <a:xfrm>
            <a:off x="984140" y="2234481"/>
            <a:ext cx="0" cy="240268"/>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2"/>
            <a:endCxn id="9" idx="0"/>
          </p:cNvCxnSpPr>
          <p:nvPr/>
        </p:nvCxnSpPr>
        <p:spPr>
          <a:xfrm>
            <a:off x="984140" y="3121080"/>
            <a:ext cx="0" cy="597693"/>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2"/>
            <a:endCxn id="10" idx="0"/>
          </p:cNvCxnSpPr>
          <p:nvPr/>
        </p:nvCxnSpPr>
        <p:spPr>
          <a:xfrm>
            <a:off x="984140" y="4365104"/>
            <a:ext cx="0" cy="18640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0" idx="2"/>
            <a:endCxn id="11" idx="0"/>
          </p:cNvCxnSpPr>
          <p:nvPr/>
        </p:nvCxnSpPr>
        <p:spPr>
          <a:xfrm>
            <a:off x="984140" y="5013176"/>
            <a:ext cx="0" cy="86409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1919504"/>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830997"/>
          </a:xfrm>
          <a:prstGeom prst="rect">
            <a:avLst/>
          </a:prstGeom>
        </p:spPr>
        <p:txBody>
          <a:bodyPr wrap="square">
            <a:spAutoFit/>
          </a:bodyPr>
          <a:lstStyle/>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following table shows types of advertising media that businesses can use, together with the advantages and disadvantages of each and some examples if when they may be used.</a:t>
            </a:r>
            <a:endParaRPr lang="en-US" sz="1600" i="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23035846"/>
              </p:ext>
            </p:extLst>
          </p:nvPr>
        </p:nvGraphicFramePr>
        <p:xfrm>
          <a:off x="375030" y="1989996"/>
          <a:ext cx="8445444" cy="4450080"/>
        </p:xfrm>
        <a:graphic>
          <a:graphicData uri="http://schemas.openxmlformats.org/drawingml/2006/table">
            <a:tbl>
              <a:tblPr firstRow="1" bandRow="1">
                <a:tableStyleId>{5C22544A-7EE6-4342-B048-85BDC9FD1C3A}</a:tableStyleId>
              </a:tblPr>
              <a:tblGrid>
                <a:gridCol w="1172634"/>
                <a:gridCol w="2592288"/>
                <a:gridCol w="2088232"/>
                <a:gridCol w="2592290"/>
              </a:tblGrid>
              <a:tr h="244470">
                <a:tc>
                  <a:txBody>
                    <a:bodyPr/>
                    <a:lstStyle/>
                    <a:p>
                      <a:r>
                        <a:rPr lang="en-US" sz="1370" dirty="0" smtClean="0">
                          <a:latin typeface="Arial" panose="020B0604020202020204" pitchFamily="34" charset="0"/>
                          <a:cs typeface="Arial" panose="020B0604020202020204" pitchFamily="34" charset="0"/>
                        </a:rPr>
                        <a:t>Advertising Media</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Disadvantages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Examples of suitable products/services to advertise  using this method.</a:t>
                      </a:r>
                      <a:endParaRPr lang="en-GB" sz="1370" dirty="0">
                        <a:latin typeface="Arial" panose="020B0604020202020204" pitchFamily="34" charset="0"/>
                        <a:cs typeface="Arial" panose="020B0604020202020204" pitchFamily="34" charset="0"/>
                      </a:endParaRPr>
                    </a:p>
                  </a:txBody>
                  <a:tcPr/>
                </a:tc>
              </a:tr>
              <a:tr h="244470">
                <a:tc>
                  <a:txBody>
                    <a:bodyPr/>
                    <a:lstStyle/>
                    <a:p>
                      <a:r>
                        <a:rPr lang="en-US" sz="1370" dirty="0" smtClean="0">
                          <a:latin typeface="Arial" panose="020B0604020202020204" pitchFamily="34" charset="0"/>
                          <a:cs typeface="Arial" panose="020B0604020202020204" pitchFamily="34" charset="0"/>
                        </a:rPr>
                        <a:t>Television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The advert will go out to millions of people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The product can be shown in a very favorable way making it look attractive.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It reaches the largest number of consumers and can reach a </a:t>
                      </a:r>
                      <a:r>
                        <a:rPr lang="en-US" sz="1370" b="1" dirty="0" smtClean="0">
                          <a:latin typeface="Arial" panose="020B0604020202020204" pitchFamily="34" charset="0"/>
                          <a:cs typeface="Arial" panose="020B0604020202020204" pitchFamily="34" charset="0"/>
                        </a:rPr>
                        <a:t>target audience</a:t>
                      </a:r>
                      <a:r>
                        <a:rPr lang="en-US" sz="1370" b="0" dirty="0" smtClean="0">
                          <a:latin typeface="Arial" panose="020B0604020202020204" pitchFamily="34" charset="0"/>
                          <a:cs typeface="Arial" panose="020B0604020202020204" pitchFamily="34" charset="0"/>
                        </a:rPr>
                        <a:t> by advertising at times when the programs</a:t>
                      </a:r>
                      <a:r>
                        <a:rPr lang="en-US" sz="1370" b="0" baseline="0" dirty="0" smtClean="0">
                          <a:latin typeface="Arial" panose="020B0604020202020204" pitchFamily="34" charset="0"/>
                          <a:cs typeface="Arial" panose="020B0604020202020204" pitchFamily="34" charset="0"/>
                        </a:rPr>
                        <a:t> the potential buyers are likely to be watching are being shown.</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Very</a:t>
                      </a:r>
                      <a:r>
                        <a:rPr lang="en-US" sz="1370" baseline="0" dirty="0" smtClean="0">
                          <a:latin typeface="Arial" panose="020B0604020202020204" pitchFamily="34" charset="0"/>
                          <a:cs typeface="Arial" panose="020B0604020202020204" pitchFamily="34" charset="0"/>
                        </a:rPr>
                        <a:t> expensive form of advertising.</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Food products and drinks are bought by most people.</a:t>
                      </a:r>
                    </a:p>
                    <a:p>
                      <a:r>
                        <a:rPr lang="en-US" sz="1370" dirty="0" smtClean="0">
                          <a:latin typeface="Arial" panose="020B0604020202020204" pitchFamily="34" charset="0"/>
                          <a:cs typeface="Arial" panose="020B0604020202020204" pitchFamily="34" charset="0"/>
                        </a:rPr>
                        <a:t>Cars</a:t>
                      </a:r>
                      <a:r>
                        <a:rPr lang="en-US" sz="1370" baseline="0" dirty="0" smtClean="0">
                          <a:latin typeface="Arial" panose="020B0604020202020204" pitchFamily="34" charset="0"/>
                          <a:cs typeface="Arial" panose="020B0604020202020204" pitchFamily="34" charset="0"/>
                        </a:rPr>
                        <a:t> that are bought by a large number of customers.</a:t>
                      </a:r>
                    </a:p>
                    <a:p>
                      <a:r>
                        <a:rPr lang="en-US" sz="1370" baseline="0" dirty="0" smtClean="0">
                          <a:latin typeface="Arial" panose="020B0604020202020204" pitchFamily="34" charset="0"/>
                          <a:cs typeface="Arial" panose="020B0604020202020204" pitchFamily="34" charset="0"/>
                        </a:rPr>
                        <a:t>Household products e.g. soap powder, that are bought by most of the population.</a:t>
                      </a:r>
                    </a:p>
                  </a:txBody>
                  <a:tcPr/>
                </a:tc>
              </a:tr>
              <a:tr h="244470">
                <a:tc>
                  <a:txBody>
                    <a:bodyPr/>
                    <a:lstStyle/>
                    <a:p>
                      <a:r>
                        <a:rPr lang="en-US" sz="1370" dirty="0" smtClean="0">
                          <a:latin typeface="Arial" panose="020B0604020202020204" pitchFamily="34" charset="0"/>
                          <a:cs typeface="Arial" panose="020B0604020202020204" pitchFamily="34" charset="0"/>
                        </a:rPr>
                        <a:t>Posters / billboards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They are permanent.</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Relatively cheap.</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They are potentially</a:t>
                      </a:r>
                      <a:r>
                        <a:rPr lang="en-US" sz="1370" baseline="0" dirty="0" smtClean="0">
                          <a:latin typeface="Arial" panose="020B0604020202020204" pitchFamily="34" charset="0"/>
                          <a:cs typeface="Arial" panose="020B0604020202020204" pitchFamily="34" charset="0"/>
                        </a:rPr>
                        <a:t> seen by everyone who passes them.</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Can easily be missed as people go past them.</a:t>
                      </a:r>
                    </a:p>
                    <a:p>
                      <a:r>
                        <a:rPr lang="en-US" sz="1370" dirty="0" smtClean="0">
                          <a:latin typeface="Arial" panose="020B0604020202020204" pitchFamily="34" charset="0"/>
                          <a:cs typeface="Arial" panose="020B0604020202020204" pitchFamily="34" charset="0"/>
                        </a:rPr>
                        <a:t>No detailed information can be included in the advert.</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Local events.</a:t>
                      </a:r>
                    </a:p>
                    <a:p>
                      <a:r>
                        <a:rPr lang="en-US" sz="1370" dirty="0" smtClean="0">
                          <a:latin typeface="Arial" panose="020B0604020202020204" pitchFamily="34" charset="0"/>
                          <a:cs typeface="Arial" panose="020B0604020202020204" pitchFamily="34" charset="0"/>
                        </a:rPr>
                        <a:t>Products purchased by a large section of the population as</a:t>
                      </a:r>
                      <a:r>
                        <a:rPr lang="en-US" sz="1370" baseline="0" dirty="0" smtClean="0">
                          <a:latin typeface="Arial" panose="020B0604020202020204" pitchFamily="34" charset="0"/>
                          <a:cs typeface="Arial" panose="020B0604020202020204" pitchFamily="34" charset="0"/>
                        </a:rPr>
                        <a:t> posters are seen by everyone passing the advertisement.</a:t>
                      </a:r>
                      <a:endParaRPr lang="en-GB" sz="137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44797094"/>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975946641"/>
              </p:ext>
            </p:extLst>
          </p:nvPr>
        </p:nvGraphicFramePr>
        <p:xfrm>
          <a:off x="323529" y="1196752"/>
          <a:ext cx="8496945" cy="5285232"/>
        </p:xfrm>
        <a:graphic>
          <a:graphicData uri="http://schemas.openxmlformats.org/drawingml/2006/table">
            <a:tbl>
              <a:tblPr firstRow="1" bandRow="1">
                <a:tableStyleId>{5C22544A-7EE6-4342-B048-85BDC9FD1C3A}</a:tableStyleId>
              </a:tblPr>
              <a:tblGrid>
                <a:gridCol w="1179785"/>
                <a:gridCol w="2608096"/>
                <a:gridCol w="2548822"/>
                <a:gridCol w="2160242"/>
              </a:tblGrid>
              <a:tr h="244470">
                <a:tc>
                  <a:txBody>
                    <a:bodyPr/>
                    <a:lstStyle/>
                    <a:p>
                      <a:r>
                        <a:rPr lang="en-US" sz="1370" dirty="0" smtClean="0">
                          <a:latin typeface="Arial" panose="020B0604020202020204" pitchFamily="34" charset="0"/>
                          <a:cs typeface="Arial" panose="020B0604020202020204" pitchFamily="34" charset="0"/>
                        </a:rPr>
                        <a:t>Advertising Media</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Disadvantages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Examples of suitable products/services to advertise  using this method.</a:t>
                      </a:r>
                      <a:endParaRPr lang="en-GB" sz="1370" dirty="0">
                        <a:latin typeface="Arial" panose="020B0604020202020204" pitchFamily="34" charset="0"/>
                        <a:cs typeface="Arial" panose="020B0604020202020204" pitchFamily="34" charset="0"/>
                      </a:endParaRPr>
                    </a:p>
                  </a:txBody>
                  <a:tcPr/>
                </a:tc>
              </a:tr>
              <a:tr h="244470">
                <a:tc>
                  <a:txBody>
                    <a:bodyPr/>
                    <a:lstStyle/>
                    <a:p>
                      <a:r>
                        <a:rPr lang="en-US" sz="1370" dirty="0" smtClean="0">
                          <a:latin typeface="Arial" panose="020B0604020202020204" pitchFamily="34" charset="0"/>
                          <a:cs typeface="Arial" panose="020B0604020202020204" pitchFamily="34" charset="0"/>
                        </a:rPr>
                        <a:t>Radio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Cheaper than television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Usually reaches a large audience.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Often</a:t>
                      </a:r>
                      <a:r>
                        <a:rPr lang="en-US" sz="1370" baseline="0" dirty="0" smtClean="0">
                          <a:latin typeface="Arial" panose="020B0604020202020204" pitchFamily="34" charset="0"/>
                          <a:cs typeface="Arial" panose="020B0604020202020204" pitchFamily="34" charset="0"/>
                        </a:rPr>
                        <a:t> uses a memorable song or tune so that the advert will be remembered.</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Cannot put across a visual message.</a:t>
                      </a:r>
                    </a:p>
                    <a:p>
                      <a:r>
                        <a:rPr lang="en-US" sz="1370" dirty="0" smtClean="0">
                          <a:latin typeface="Arial" panose="020B0604020202020204" pitchFamily="34" charset="0"/>
                          <a:cs typeface="Arial" panose="020B0604020202020204" pitchFamily="34" charset="0"/>
                        </a:rPr>
                        <a:t>Quite expensive relative to other methods of advertising,</a:t>
                      </a:r>
                    </a:p>
                    <a:p>
                      <a:r>
                        <a:rPr lang="en-US" sz="1370" dirty="0" smtClean="0">
                          <a:latin typeface="Arial" panose="020B0604020202020204" pitchFamily="34" charset="0"/>
                          <a:cs typeface="Arial" panose="020B0604020202020204" pitchFamily="34" charset="0"/>
                        </a:rPr>
                        <a:t>The advert needs to be remembered, the customer cannot</a:t>
                      </a:r>
                      <a:r>
                        <a:rPr lang="en-US" sz="1370" baseline="0" dirty="0" smtClean="0">
                          <a:latin typeface="Arial" panose="020B0604020202020204" pitchFamily="34" charset="0"/>
                          <a:cs typeface="Arial" panose="020B0604020202020204" pitchFamily="34" charset="0"/>
                        </a:rPr>
                        <a:t> look back at a hard copy of the advert.</a:t>
                      </a:r>
                    </a:p>
                    <a:p>
                      <a:r>
                        <a:rPr lang="en-US" sz="1370" baseline="0" dirty="0" smtClean="0">
                          <a:latin typeface="Arial" panose="020B0604020202020204" pitchFamily="34" charset="0"/>
                          <a:cs typeface="Arial" panose="020B0604020202020204" pitchFamily="34" charset="0"/>
                        </a:rPr>
                        <a:t>Not as wide an audience as television.</a:t>
                      </a:r>
                      <a:endParaRPr lang="en-GB" sz="1370" dirty="0">
                        <a:latin typeface="Arial" panose="020B0604020202020204" pitchFamily="34" charset="0"/>
                        <a:cs typeface="Arial" panose="020B0604020202020204" pitchFamily="34" charset="0"/>
                      </a:endParaRPr>
                    </a:p>
                  </a:txBody>
                  <a:tcPr/>
                </a:tc>
                <a:tc>
                  <a:txBody>
                    <a:bodyPr/>
                    <a:lstStyle/>
                    <a:p>
                      <a:r>
                        <a:rPr lang="en-US" sz="1370" baseline="0" dirty="0" smtClean="0">
                          <a:latin typeface="Arial" panose="020B0604020202020204" pitchFamily="34" charset="0"/>
                          <a:cs typeface="Arial" panose="020B0604020202020204" pitchFamily="34" charset="0"/>
                        </a:rPr>
                        <a:t>Local services or events are often advertised on the radio or local channels, e.g. local shops, car showrooms.</a:t>
                      </a:r>
                    </a:p>
                  </a:txBody>
                  <a:tcPr/>
                </a:tc>
              </a:tr>
              <a:tr h="244470">
                <a:tc>
                  <a:txBody>
                    <a:bodyPr/>
                    <a:lstStyle/>
                    <a:p>
                      <a:r>
                        <a:rPr lang="en-US" sz="1370" dirty="0" smtClean="0">
                          <a:latin typeface="Arial" panose="020B0604020202020204" pitchFamily="34" charset="0"/>
                          <a:cs typeface="Arial" panose="020B0604020202020204" pitchFamily="34" charset="0"/>
                        </a:rPr>
                        <a:t>Internet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A large amount of information can be placed on a website, which can be seen by a vast number of people</a:t>
                      </a:r>
                      <a:r>
                        <a:rPr lang="en-US" sz="1370" baseline="0" dirty="0" smtClean="0">
                          <a:latin typeface="Arial" panose="020B0604020202020204" pitchFamily="34" charset="0"/>
                          <a:cs typeface="Arial" panose="020B0604020202020204" pitchFamily="34" charset="0"/>
                        </a:rPr>
                        <a:t> at home and abroad.</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Orders can be made instantly via the website.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Direct mail sent via email is cheap.</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Internet searches may not highlight the website and it could be missed.</a:t>
                      </a:r>
                    </a:p>
                    <a:p>
                      <a:r>
                        <a:rPr lang="en-US" sz="1370" dirty="0" smtClean="0">
                          <a:latin typeface="Arial" panose="020B0604020202020204" pitchFamily="34" charset="0"/>
                          <a:cs typeface="Arial" panose="020B0604020202020204" pitchFamily="34" charset="0"/>
                        </a:rPr>
                        <a:t>In some countries internet access is limited.</a:t>
                      </a:r>
                    </a:p>
                    <a:p>
                      <a:r>
                        <a:rPr lang="en-US" sz="1370" dirty="0" smtClean="0">
                          <a:latin typeface="Arial" panose="020B0604020202020204" pitchFamily="34" charset="0"/>
                          <a:cs typeface="Arial" panose="020B0604020202020204" pitchFamily="34" charset="0"/>
                        </a:rPr>
                        <a:t>There is a lot of competition from other</a:t>
                      </a:r>
                      <a:r>
                        <a:rPr lang="en-US" sz="1370" baseline="0" dirty="0" smtClean="0">
                          <a:latin typeface="Arial" panose="020B0604020202020204" pitchFamily="34" charset="0"/>
                          <a:cs typeface="Arial" panose="020B0604020202020204" pitchFamily="34" charset="0"/>
                        </a:rPr>
                        <a:t> websites</a:t>
                      </a:r>
                    </a:p>
                    <a:p>
                      <a:r>
                        <a:rPr lang="en-US" sz="1370" baseline="0" dirty="0" smtClean="0">
                          <a:latin typeface="Arial" panose="020B0604020202020204" pitchFamily="34" charset="0"/>
                          <a:cs typeface="Arial" panose="020B0604020202020204" pitchFamily="34" charset="0"/>
                        </a:rPr>
                        <a:t>Security issues may discourage customers from buying online.</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Products that customers are already familiar with,</a:t>
                      </a:r>
                      <a:r>
                        <a:rPr lang="en-US" sz="1370" baseline="0" dirty="0" smtClean="0">
                          <a:latin typeface="Arial" panose="020B0604020202020204" pitchFamily="34" charset="0"/>
                          <a:cs typeface="Arial" panose="020B0604020202020204" pitchFamily="34" charset="0"/>
                        </a:rPr>
                        <a:t> e.g. CD’s, electrical goods, books, fashion clothes.</a:t>
                      </a:r>
                    </a:p>
                    <a:p>
                      <a:r>
                        <a:rPr lang="en-US" sz="1370" baseline="0" dirty="0" smtClean="0">
                          <a:latin typeface="Arial" panose="020B0604020202020204" pitchFamily="34" charset="0"/>
                          <a:cs typeface="Arial" panose="020B0604020202020204" pitchFamily="34" charset="0"/>
                        </a:rPr>
                        <a:t>Services such as train information, and ticketing, and insurance, are also suitable.</a:t>
                      </a:r>
                      <a:endParaRPr lang="en-GB" sz="137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05304462"/>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04801485"/>
              </p:ext>
            </p:extLst>
          </p:nvPr>
        </p:nvGraphicFramePr>
        <p:xfrm>
          <a:off x="323529" y="1196752"/>
          <a:ext cx="8496945" cy="5076444"/>
        </p:xfrm>
        <a:graphic>
          <a:graphicData uri="http://schemas.openxmlformats.org/drawingml/2006/table">
            <a:tbl>
              <a:tblPr firstRow="1" bandRow="1">
                <a:tableStyleId>{5C22544A-7EE6-4342-B048-85BDC9FD1C3A}</a:tableStyleId>
              </a:tblPr>
              <a:tblGrid>
                <a:gridCol w="1179785"/>
                <a:gridCol w="3644750"/>
                <a:gridCol w="1728192"/>
                <a:gridCol w="1944218"/>
              </a:tblGrid>
              <a:tr h="244470">
                <a:tc>
                  <a:txBody>
                    <a:bodyPr/>
                    <a:lstStyle/>
                    <a:p>
                      <a:r>
                        <a:rPr lang="en-US" sz="1370" dirty="0" smtClean="0">
                          <a:latin typeface="Arial" panose="020B0604020202020204" pitchFamily="34" charset="0"/>
                          <a:cs typeface="Arial" panose="020B0604020202020204" pitchFamily="34" charset="0"/>
                        </a:rPr>
                        <a:t>Advertising Media</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Disadvantages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Examples of suitable products/services to advertise  using this method.</a:t>
                      </a:r>
                      <a:endParaRPr lang="en-GB" sz="1370" dirty="0">
                        <a:latin typeface="Arial" panose="020B0604020202020204" pitchFamily="34" charset="0"/>
                        <a:cs typeface="Arial" panose="020B0604020202020204" pitchFamily="34" charset="0"/>
                      </a:endParaRPr>
                    </a:p>
                  </a:txBody>
                  <a:tcPr/>
                </a:tc>
              </a:tr>
              <a:tr h="244470">
                <a:tc>
                  <a:txBody>
                    <a:bodyPr/>
                    <a:lstStyle/>
                    <a:p>
                      <a:r>
                        <a:rPr lang="en-US" sz="1370" dirty="0" smtClean="0">
                          <a:latin typeface="Arial" panose="020B0604020202020204" pitchFamily="34" charset="0"/>
                          <a:cs typeface="Arial" panose="020B0604020202020204" pitchFamily="34" charset="0"/>
                        </a:rPr>
                        <a:t>Newspapers</a:t>
                      </a:r>
                      <a:r>
                        <a:rPr lang="en-US" sz="1370" baseline="0" dirty="0" smtClean="0">
                          <a:latin typeface="Arial" panose="020B0604020202020204" pitchFamily="34" charset="0"/>
                          <a:cs typeface="Arial" panose="020B0604020202020204" pitchFamily="34" charset="0"/>
                        </a:rPr>
                        <a:t> (National or Local)</a:t>
                      </a:r>
                      <a:endParaRPr lang="en-US" sz="1370" dirty="0" smtClean="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National newspapers are often</a:t>
                      </a:r>
                      <a:r>
                        <a:rPr lang="en-US" sz="1370" baseline="0" dirty="0" smtClean="0">
                          <a:latin typeface="Arial" panose="020B0604020202020204" pitchFamily="34" charset="0"/>
                          <a:cs typeface="Arial" panose="020B0604020202020204" pitchFamily="34" charset="0"/>
                        </a:rPr>
                        <a:t> bought by particular customers and therefor the newspaper in which the advertisement is placed can be selected to target a particular group of people.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A large number of people will purchase and read national newspapers.</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Local newspapers are relatively cheap to place adverts in and are a cost effective way to advertise.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Adverts are permanent and can be cut out and kept.</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A lot of information can be put in the advert.</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Newspaper adverts are often only in black and white and are therefor not very eye-catching.</a:t>
                      </a:r>
                      <a:r>
                        <a:rPr lang="en-US" sz="1370" baseline="0" dirty="0" smtClean="0">
                          <a:latin typeface="Arial" panose="020B0604020202020204" pitchFamily="34" charset="0"/>
                          <a:cs typeface="Arial" panose="020B0604020202020204" pitchFamily="34" charset="0"/>
                        </a:rPr>
                        <a:t> Not as attention grabbing as television adverts and may not be noticed by the reader, especially if the advert is small.</a:t>
                      </a:r>
                      <a:endParaRPr lang="en-GB" sz="1370" dirty="0">
                        <a:latin typeface="Arial" panose="020B0604020202020204" pitchFamily="34" charset="0"/>
                        <a:cs typeface="Arial" panose="020B0604020202020204" pitchFamily="34" charset="0"/>
                      </a:endParaRPr>
                    </a:p>
                  </a:txBody>
                  <a:tcPr/>
                </a:tc>
                <a:tc>
                  <a:txBody>
                    <a:bodyPr/>
                    <a:lstStyle/>
                    <a:p>
                      <a:r>
                        <a:rPr lang="en-US" sz="1370" baseline="0" dirty="0" smtClean="0">
                          <a:latin typeface="Arial" panose="020B0604020202020204" pitchFamily="34" charset="0"/>
                          <a:cs typeface="Arial" panose="020B0604020202020204" pitchFamily="34" charset="0"/>
                        </a:rPr>
                        <a:t>Local products, local events in local newspapers.</a:t>
                      </a:r>
                    </a:p>
                    <a:p>
                      <a:r>
                        <a:rPr lang="en-US" sz="1370" baseline="0" dirty="0" smtClean="0">
                          <a:latin typeface="Arial" panose="020B0604020202020204" pitchFamily="34" charset="0"/>
                          <a:cs typeface="Arial" panose="020B0604020202020204" pitchFamily="34" charset="0"/>
                        </a:rPr>
                        <a:t>Cars, banks in national newspapers.</a:t>
                      </a:r>
                    </a:p>
                  </a:txBody>
                  <a:tcPr/>
                </a:tc>
              </a:tr>
              <a:tr h="244470">
                <a:tc>
                  <a:txBody>
                    <a:bodyPr/>
                    <a:lstStyle/>
                    <a:p>
                      <a:r>
                        <a:rPr lang="en-US" sz="1370" dirty="0" smtClean="0">
                          <a:latin typeface="Arial" panose="020B0604020202020204" pitchFamily="34" charset="0"/>
                          <a:cs typeface="Arial" panose="020B0604020202020204" pitchFamily="34" charset="0"/>
                        </a:rPr>
                        <a:t>Cinemas,</a:t>
                      </a:r>
                      <a:r>
                        <a:rPr lang="en-US" sz="1370" baseline="0" dirty="0" smtClean="0">
                          <a:latin typeface="Arial" panose="020B0604020202020204" pitchFamily="34" charset="0"/>
                          <a:cs typeface="Arial" panose="020B0604020202020204" pitchFamily="34" charset="0"/>
                        </a:rPr>
                        <a:t> DVD and Blu-Ray disks.</a:t>
                      </a:r>
                      <a:endParaRPr lang="en-US" sz="1370" dirty="0" smtClean="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Can give visual</a:t>
                      </a:r>
                      <a:r>
                        <a:rPr lang="en-US" sz="1370" baseline="0" dirty="0" smtClean="0">
                          <a:latin typeface="Arial" panose="020B0604020202020204" pitchFamily="34" charset="0"/>
                          <a:cs typeface="Arial" panose="020B0604020202020204" pitchFamily="34" charset="0"/>
                        </a:rPr>
                        <a:t> image of the product, and show the product in a positive way.</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Relatively low cost.</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Can be very effective if your target audience go to see particular films.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Seen by only a limited</a:t>
                      </a:r>
                      <a:r>
                        <a:rPr lang="en-US" sz="1370" baseline="0" dirty="0" smtClean="0">
                          <a:latin typeface="Arial" panose="020B0604020202020204" pitchFamily="34" charset="0"/>
                          <a:cs typeface="Arial" panose="020B0604020202020204" pitchFamily="34" charset="0"/>
                        </a:rPr>
                        <a:t> </a:t>
                      </a:r>
                      <a:r>
                        <a:rPr lang="en-US" sz="1370" dirty="0" smtClean="0">
                          <a:latin typeface="Arial" panose="020B0604020202020204" pitchFamily="34" charset="0"/>
                          <a:cs typeface="Arial" panose="020B0604020202020204" pitchFamily="34" charset="0"/>
                        </a:rPr>
                        <a:t>number of people who go to watch</a:t>
                      </a:r>
                      <a:r>
                        <a:rPr lang="en-US" sz="1370" baseline="0" dirty="0" smtClean="0">
                          <a:latin typeface="Arial" panose="020B0604020202020204" pitchFamily="34" charset="0"/>
                          <a:cs typeface="Arial" panose="020B0604020202020204" pitchFamily="34" charset="0"/>
                        </a:rPr>
                        <a:t> the film or buy the DVD or Blu-Ray disk.</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Coca-Cola</a:t>
                      </a:r>
                      <a:r>
                        <a:rPr lang="en-US" sz="1370" baseline="0" dirty="0" smtClean="0">
                          <a:latin typeface="Arial" panose="020B0604020202020204" pitchFamily="34" charset="0"/>
                          <a:cs typeface="Arial" panose="020B0604020202020204" pitchFamily="34" charset="0"/>
                        </a:rPr>
                        <a:t> when a film for teenagers is showing.</a:t>
                      </a:r>
                      <a:endParaRPr lang="en-GB" sz="137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96022321"/>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636695400"/>
              </p:ext>
            </p:extLst>
          </p:nvPr>
        </p:nvGraphicFramePr>
        <p:xfrm>
          <a:off x="323529" y="1196752"/>
          <a:ext cx="8496945" cy="5285232"/>
        </p:xfrm>
        <a:graphic>
          <a:graphicData uri="http://schemas.openxmlformats.org/drawingml/2006/table">
            <a:tbl>
              <a:tblPr firstRow="1" bandRow="1">
                <a:tableStyleId>{5C22544A-7EE6-4342-B048-85BDC9FD1C3A}</a:tableStyleId>
              </a:tblPr>
              <a:tblGrid>
                <a:gridCol w="1179785"/>
                <a:gridCol w="3428726"/>
                <a:gridCol w="1944216"/>
                <a:gridCol w="1944218"/>
              </a:tblGrid>
              <a:tr h="244470">
                <a:tc>
                  <a:txBody>
                    <a:bodyPr/>
                    <a:lstStyle/>
                    <a:p>
                      <a:r>
                        <a:rPr lang="en-US" sz="1370" dirty="0" smtClean="0">
                          <a:latin typeface="Arial" panose="020B0604020202020204" pitchFamily="34" charset="0"/>
                          <a:cs typeface="Arial" panose="020B0604020202020204" pitchFamily="34" charset="0"/>
                        </a:rPr>
                        <a:t>Advertising Media</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Disadvantages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Examples of suitable products/services to advertise  using this method.</a:t>
                      </a:r>
                      <a:endParaRPr lang="en-GB" sz="1370" dirty="0">
                        <a:latin typeface="Arial" panose="020B0604020202020204" pitchFamily="34" charset="0"/>
                        <a:cs typeface="Arial" panose="020B0604020202020204" pitchFamily="34" charset="0"/>
                      </a:endParaRPr>
                    </a:p>
                  </a:txBody>
                  <a:tcPr/>
                </a:tc>
              </a:tr>
              <a:tr h="244470">
                <a:tc>
                  <a:txBody>
                    <a:bodyPr/>
                    <a:lstStyle/>
                    <a:p>
                      <a:r>
                        <a:rPr lang="en-US" sz="1370" dirty="0" smtClean="0">
                          <a:latin typeface="Arial" panose="020B0604020202020204" pitchFamily="34" charset="0"/>
                          <a:cs typeface="Arial" panose="020B0604020202020204" pitchFamily="34" charset="0"/>
                        </a:rPr>
                        <a:t>Magazines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Magazines are read by a specific kind of person or business, e.g. bicycle enthusiasts</a:t>
                      </a:r>
                      <a:r>
                        <a:rPr lang="en-US" sz="1370" baseline="0" dirty="0" smtClean="0">
                          <a:latin typeface="Arial" panose="020B0604020202020204" pitchFamily="34" charset="0"/>
                          <a:cs typeface="Arial" panose="020B0604020202020204" pitchFamily="34" charset="0"/>
                        </a:rPr>
                        <a:t> read bicycle magazines – very effective way to reach the target population if there are specialised magazines  which cover a particular activity.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Magazine adverts are in colour and therefor can look m ore attractive.</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Magazines are often only published once a month or once a week.</a:t>
                      </a:r>
                    </a:p>
                    <a:p>
                      <a:r>
                        <a:rPr lang="en-US" sz="1370" dirty="0" smtClean="0">
                          <a:latin typeface="Arial" panose="020B0604020202020204" pitchFamily="34" charset="0"/>
                          <a:cs typeface="Arial" panose="020B0604020202020204" pitchFamily="34" charset="0"/>
                        </a:rPr>
                        <a:t>Advertising in magazines</a:t>
                      </a:r>
                      <a:r>
                        <a:rPr lang="en-US" sz="1370" baseline="0" dirty="0" smtClean="0">
                          <a:latin typeface="Arial" panose="020B0604020202020204" pitchFamily="34" charset="0"/>
                          <a:cs typeface="Arial" panose="020B0604020202020204" pitchFamily="34" charset="0"/>
                        </a:rPr>
                        <a:t> is relatively more expensive than newspapers.</a:t>
                      </a:r>
                      <a:endParaRPr lang="en-GB" sz="1370" dirty="0">
                        <a:latin typeface="Arial" panose="020B0604020202020204" pitchFamily="34" charset="0"/>
                        <a:cs typeface="Arial" panose="020B0604020202020204" pitchFamily="34" charset="0"/>
                      </a:endParaRPr>
                    </a:p>
                  </a:txBody>
                  <a:tcPr/>
                </a:tc>
                <a:tc>
                  <a:txBody>
                    <a:bodyPr/>
                    <a:lstStyle/>
                    <a:p>
                      <a:r>
                        <a:rPr lang="en-US" sz="1370" baseline="0" dirty="0" smtClean="0">
                          <a:latin typeface="Arial" panose="020B0604020202020204" pitchFamily="34" charset="0"/>
                          <a:cs typeface="Arial" panose="020B0604020202020204" pitchFamily="34" charset="0"/>
                        </a:rPr>
                        <a:t>Perfume in specialist magazines for women.</a:t>
                      </a:r>
                    </a:p>
                    <a:p>
                      <a:r>
                        <a:rPr lang="en-US" sz="1370" baseline="0" dirty="0" smtClean="0">
                          <a:latin typeface="Arial" panose="020B0604020202020204" pitchFamily="34" charset="0"/>
                          <a:cs typeface="Arial" panose="020B0604020202020204" pitchFamily="34" charset="0"/>
                        </a:rPr>
                        <a:t>Golf equipment in golf magazines.</a:t>
                      </a:r>
                    </a:p>
                    <a:p>
                      <a:r>
                        <a:rPr lang="en-US" sz="1370" baseline="0" dirty="0" smtClean="0">
                          <a:latin typeface="Arial" panose="020B0604020202020204" pitchFamily="34" charset="0"/>
                          <a:cs typeface="Arial" panose="020B0604020202020204" pitchFamily="34" charset="0"/>
                        </a:rPr>
                        <a:t>Medical equipment in professional journals.</a:t>
                      </a:r>
                    </a:p>
                  </a:txBody>
                  <a:tcPr/>
                </a:tc>
              </a:tr>
              <a:tr h="244470">
                <a:tc>
                  <a:txBody>
                    <a:bodyPr/>
                    <a:lstStyle/>
                    <a:p>
                      <a:r>
                        <a:rPr lang="en-US" sz="1370" dirty="0" smtClean="0">
                          <a:latin typeface="Arial" panose="020B0604020202020204" pitchFamily="34" charset="0"/>
                          <a:cs typeface="Arial" panose="020B0604020202020204" pitchFamily="34" charset="0"/>
                        </a:rPr>
                        <a:t>Leaflets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Cheap method of advertising.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Given out in the street to a wide range of people.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Direct mail – could be delivered door to door or mailed to a large</a:t>
                      </a:r>
                      <a:r>
                        <a:rPr lang="en-US" sz="1370" baseline="0" dirty="0" smtClean="0">
                          <a:latin typeface="Arial" panose="020B0604020202020204" pitchFamily="34" charset="0"/>
                          <a:cs typeface="Arial" panose="020B0604020202020204" pitchFamily="34" charset="0"/>
                        </a:rPr>
                        <a:t> number of people.</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Sometimes contain a money-off voucher to encourage the reader to keep the advert.</a:t>
                      </a:r>
                    </a:p>
                    <a:p>
                      <a:pPr marL="0" marR="0" indent="0" algn="l" defTabSz="914400" rtl="0" eaLnBrk="1" fontAlgn="auto" latinLnBrk="0" hangingPunct="1">
                        <a:lnSpc>
                          <a:spcPct val="100000"/>
                        </a:lnSpc>
                        <a:spcBef>
                          <a:spcPts val="0"/>
                        </a:spcBef>
                        <a:spcAft>
                          <a:spcPts val="0"/>
                        </a:spcAft>
                        <a:buClrTx/>
                        <a:buSzTx/>
                        <a:buFontTx/>
                        <a:buNone/>
                        <a:tabLst/>
                        <a:defRPr/>
                      </a:pPr>
                      <a:r>
                        <a:rPr lang="en-US" sz="1370" baseline="0" dirty="0" smtClean="0">
                          <a:latin typeface="Arial" panose="020B0604020202020204" pitchFamily="34" charset="0"/>
                          <a:cs typeface="Arial" panose="020B0604020202020204" pitchFamily="34" charset="0"/>
                        </a:rPr>
                        <a:t>The adverts are permanent and can be kept for future reference.</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May not be read.</a:t>
                      </a:r>
                    </a:p>
                    <a:p>
                      <a:r>
                        <a:rPr lang="en-US" sz="1370" dirty="0" smtClean="0">
                          <a:latin typeface="Arial" panose="020B0604020202020204" pitchFamily="34" charset="0"/>
                          <a:cs typeface="Arial" panose="020B0604020202020204" pitchFamily="34" charset="0"/>
                        </a:rPr>
                        <a:t>Direct</a:t>
                      </a:r>
                      <a:r>
                        <a:rPr lang="en-US" sz="1370" baseline="0" dirty="0" smtClean="0">
                          <a:latin typeface="Arial" panose="020B0604020202020204" pitchFamily="34" charset="0"/>
                          <a:cs typeface="Arial" panose="020B0604020202020204" pitchFamily="34" charset="0"/>
                        </a:rPr>
                        <a:t> mail also called ‘junk mail’ can be annoying and puts customers off buying the product. </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Leaflets are often used to advertise local events.</a:t>
                      </a:r>
                    </a:p>
                    <a:p>
                      <a:r>
                        <a:rPr lang="en-US" sz="1370" dirty="0" smtClean="0">
                          <a:latin typeface="Arial" panose="020B0604020202020204" pitchFamily="34" charset="0"/>
                          <a:cs typeface="Arial" panose="020B0604020202020204" pitchFamily="34" charset="0"/>
                        </a:rPr>
                        <a:t>Could be given out to promote retail outlets and they contain a money off voucher on the leaflet.</a:t>
                      </a:r>
                      <a:endParaRPr lang="en-GB" sz="137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728082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848872" cy="623124"/>
          </a:xfrm>
        </p:spPr>
        <p:txBody>
          <a:bodyPr>
            <a:noAutofit/>
          </a:bodyPr>
          <a:lstStyle/>
          <a:p>
            <a:r>
              <a:rPr lang="en-GB" sz="3100" b="1" dirty="0" smtClean="0"/>
              <a:t>3.3 – Definitions to Learn – Place &amp; Promotion</a:t>
            </a:r>
          </a:p>
        </p:txBody>
      </p:sp>
      <p:sp>
        <p:nvSpPr>
          <p:cNvPr id="2" name="Rectangle 1"/>
          <p:cNvSpPr/>
          <p:nvPr/>
        </p:nvSpPr>
        <p:spPr>
          <a:xfrm>
            <a:off x="323528" y="1124446"/>
            <a:ext cx="8496944" cy="5593839"/>
          </a:xfrm>
          <a:prstGeom prst="rect">
            <a:avLst/>
          </a:prstGeom>
        </p:spPr>
        <p:txBody>
          <a:bodyPr wrap="square">
            <a:spAutoFit/>
          </a:bodyPr>
          <a:lstStyle/>
          <a:p>
            <a:pPr marL="109728" indent="0">
              <a:spcAft>
                <a:spcPts val="300"/>
              </a:spcAft>
              <a:buNone/>
            </a:pPr>
            <a:r>
              <a:rPr lang="en-US" sz="2000" b="1" dirty="0" smtClean="0"/>
              <a:t>Informative Advertising – </a:t>
            </a:r>
            <a:r>
              <a:rPr lang="en-US" sz="2000" dirty="0" smtClean="0"/>
              <a:t>Where the emphasis of advertising or sales promotion is to give full information about the product.</a:t>
            </a:r>
          </a:p>
          <a:p>
            <a:pPr marL="109728" indent="0">
              <a:spcAft>
                <a:spcPts val="300"/>
              </a:spcAft>
              <a:buNone/>
            </a:pPr>
            <a:r>
              <a:rPr lang="en-US" sz="2000" b="1" dirty="0" smtClean="0">
                <a:latin typeface="Arial" panose="020B0604020202020204" pitchFamily="34" charset="0"/>
                <a:cs typeface="Arial" panose="020B0604020202020204" pitchFamily="34" charset="0"/>
              </a:rPr>
              <a:t>Persuasive Advertising </a:t>
            </a:r>
            <a:r>
              <a:rPr lang="en-US" sz="2000" dirty="0" smtClean="0">
                <a:latin typeface="Arial" panose="020B0604020202020204" pitchFamily="34" charset="0"/>
                <a:cs typeface="Arial" panose="020B0604020202020204" pitchFamily="34" charset="0"/>
              </a:rPr>
              <a:t>– Advertising or promotion which is trying to persuade the consumer that they really need the product and should buy it.</a:t>
            </a:r>
          </a:p>
          <a:p>
            <a:pPr marL="109728" indent="0">
              <a:spcAft>
                <a:spcPts val="300"/>
              </a:spcAft>
              <a:buNone/>
            </a:pPr>
            <a:r>
              <a:rPr lang="en-US" sz="2000" b="1" dirty="0" smtClean="0">
                <a:latin typeface="Arial" panose="020B0604020202020204" pitchFamily="34" charset="0"/>
                <a:cs typeface="Arial" panose="020B0604020202020204" pitchFamily="34" charset="0"/>
              </a:rPr>
              <a:t>Target Audience </a:t>
            </a:r>
            <a:r>
              <a:rPr lang="en-US" sz="2000" dirty="0" smtClean="0">
                <a:latin typeface="Arial" panose="020B0604020202020204" pitchFamily="34" charset="0"/>
                <a:cs typeface="Arial" panose="020B0604020202020204" pitchFamily="34" charset="0"/>
              </a:rPr>
              <a:t>– Refers to the people who are potential buyers of a product or service.</a:t>
            </a:r>
          </a:p>
          <a:p>
            <a:pPr marL="109728" indent="0">
              <a:spcAft>
                <a:spcPts val="300"/>
              </a:spcAft>
              <a:buNone/>
            </a:pPr>
            <a:r>
              <a:rPr lang="en-US" sz="2000" b="1" dirty="0" smtClean="0">
                <a:latin typeface="Arial" panose="020B0604020202020204" pitchFamily="34" charset="0"/>
                <a:cs typeface="Arial" panose="020B0604020202020204" pitchFamily="34" charset="0"/>
              </a:rPr>
              <a:t>Sales Promotion </a:t>
            </a:r>
            <a:r>
              <a:rPr lang="en-US" sz="2000" dirty="0" smtClean="0">
                <a:latin typeface="Arial" panose="020B0604020202020204" pitchFamily="34" charset="0"/>
                <a:cs typeface="Arial" panose="020B0604020202020204" pitchFamily="34" charset="0"/>
              </a:rPr>
              <a:t>– Incentives such as special offers or special deals aimed at consumers to achieve short-term increases in sales.</a:t>
            </a:r>
          </a:p>
          <a:p>
            <a:pPr marL="109728" indent="0">
              <a:spcAft>
                <a:spcPts val="300"/>
              </a:spcAft>
              <a:buNone/>
            </a:pPr>
            <a:r>
              <a:rPr lang="en-US" sz="2000" b="1" dirty="0" smtClean="0">
                <a:latin typeface="Arial" panose="020B0604020202020204" pitchFamily="34" charset="0"/>
                <a:cs typeface="Arial" panose="020B0604020202020204" pitchFamily="34" charset="0"/>
              </a:rPr>
              <a:t>Marketing Budget </a:t>
            </a:r>
            <a:r>
              <a:rPr lang="en-US" sz="2000" dirty="0" smtClean="0">
                <a:latin typeface="Arial" panose="020B0604020202020204" pitchFamily="34" charset="0"/>
                <a:cs typeface="Arial" panose="020B0604020202020204" pitchFamily="34" charset="0"/>
              </a:rPr>
              <a:t>– A financial plan for the marketing of a product or product range for a specific period of time.</a:t>
            </a:r>
          </a:p>
          <a:p>
            <a:pPr marL="109728" indent="0">
              <a:spcAft>
                <a:spcPts val="300"/>
              </a:spcAft>
              <a:buNone/>
            </a:pPr>
            <a:r>
              <a:rPr lang="en-US" sz="2000" b="1" dirty="0"/>
              <a:t>Distribution Channel – </a:t>
            </a:r>
            <a:r>
              <a:rPr lang="en-US" sz="2000" dirty="0"/>
              <a:t>The means by which a product is passed from the place if production to the customer or retailer.</a:t>
            </a:r>
          </a:p>
          <a:p>
            <a:pPr marL="109728" indent="0">
              <a:spcAft>
                <a:spcPts val="300"/>
              </a:spcAft>
              <a:buNone/>
            </a:pPr>
            <a:r>
              <a:rPr lang="en-US" sz="2000" b="1" dirty="0">
                <a:latin typeface="Arial" panose="020B0604020202020204" pitchFamily="34" charset="0"/>
                <a:cs typeface="Arial" panose="020B0604020202020204" pitchFamily="34" charset="0"/>
              </a:rPr>
              <a:t>Agent</a:t>
            </a:r>
            <a:r>
              <a:rPr lang="en-US" sz="2000" dirty="0">
                <a:latin typeface="Arial" panose="020B0604020202020204" pitchFamily="34" charset="0"/>
                <a:cs typeface="Arial" panose="020B0604020202020204" pitchFamily="34" charset="0"/>
              </a:rPr>
              <a:t> – An independent person or business that is appointed to deal with the sales of a distribution of a product or range of products.</a:t>
            </a:r>
          </a:p>
          <a:p>
            <a:pPr marL="109728" indent="0">
              <a:spcAft>
                <a:spcPts val="300"/>
              </a:spcAft>
              <a:buNone/>
            </a:pPr>
            <a:r>
              <a:rPr lang="en-US" sz="2000" b="1" dirty="0">
                <a:latin typeface="Arial" panose="020B0604020202020204" pitchFamily="34" charset="0"/>
                <a:cs typeface="Arial" panose="020B0604020202020204" pitchFamily="34" charset="0"/>
              </a:rPr>
              <a:t>E-Commerce</a:t>
            </a:r>
            <a:r>
              <a:rPr lang="en-US" sz="2000" dirty="0">
                <a:latin typeface="Arial" panose="020B0604020202020204" pitchFamily="34" charset="0"/>
                <a:cs typeface="Arial" panose="020B0604020202020204" pitchFamily="34" charset="0"/>
              </a:rPr>
              <a:t> – The buying and selling of goods and services using computer systems linked to the internet</a:t>
            </a:r>
            <a:r>
              <a:rPr lang="en-US" sz="2000"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1836239"/>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277320606"/>
              </p:ext>
            </p:extLst>
          </p:nvPr>
        </p:nvGraphicFramePr>
        <p:xfrm>
          <a:off x="323529" y="1196752"/>
          <a:ext cx="8496945" cy="3406140"/>
        </p:xfrm>
        <a:graphic>
          <a:graphicData uri="http://schemas.openxmlformats.org/drawingml/2006/table">
            <a:tbl>
              <a:tblPr firstRow="1" bandRow="1">
                <a:tableStyleId>{5C22544A-7EE6-4342-B048-85BDC9FD1C3A}</a:tableStyleId>
              </a:tblPr>
              <a:tblGrid>
                <a:gridCol w="1179785"/>
                <a:gridCol w="2204590"/>
                <a:gridCol w="2664296"/>
                <a:gridCol w="2448274"/>
              </a:tblGrid>
              <a:tr h="244470">
                <a:tc>
                  <a:txBody>
                    <a:bodyPr/>
                    <a:lstStyle/>
                    <a:p>
                      <a:r>
                        <a:rPr lang="en-US" sz="1370" dirty="0" smtClean="0">
                          <a:latin typeface="Arial" panose="020B0604020202020204" pitchFamily="34" charset="0"/>
                          <a:cs typeface="Arial" panose="020B0604020202020204" pitchFamily="34" charset="0"/>
                        </a:rPr>
                        <a:t>Advertising Media</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Disadvantages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Examples of suitable products/services to advertise  using this method.</a:t>
                      </a:r>
                      <a:endParaRPr lang="en-GB" sz="1370" dirty="0">
                        <a:latin typeface="Arial" panose="020B0604020202020204" pitchFamily="34" charset="0"/>
                        <a:cs typeface="Arial" panose="020B0604020202020204" pitchFamily="34" charset="0"/>
                      </a:endParaRPr>
                    </a:p>
                  </a:txBody>
                  <a:tcPr/>
                </a:tc>
              </a:tr>
              <a:tr h="244470">
                <a:tc>
                  <a:txBody>
                    <a:bodyPr/>
                    <a:lstStyle/>
                    <a:p>
                      <a:r>
                        <a:rPr lang="en-US" sz="1370" dirty="0" smtClean="0">
                          <a:latin typeface="Arial" panose="020B0604020202020204" pitchFamily="34" charset="0"/>
                          <a:cs typeface="Arial" panose="020B0604020202020204" pitchFamily="34" charset="0"/>
                        </a:rPr>
                        <a:t>Other forms of publicity</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Very cheap form of advertising, e.g. on delivery vehicles, T-Shirts and on the sides of bags from shops.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May not be seen by customers in the target market.</a:t>
                      </a:r>
                      <a:endParaRPr lang="en-GB" sz="1370" dirty="0">
                        <a:latin typeface="Arial" panose="020B0604020202020204" pitchFamily="34" charset="0"/>
                        <a:cs typeface="Arial" panose="020B0604020202020204" pitchFamily="34" charset="0"/>
                      </a:endParaRPr>
                    </a:p>
                  </a:txBody>
                  <a:tcPr/>
                </a:tc>
                <a:tc>
                  <a:txBody>
                    <a:bodyPr/>
                    <a:lstStyle/>
                    <a:p>
                      <a:r>
                        <a:rPr lang="en-US" sz="1370" baseline="0" dirty="0" smtClean="0">
                          <a:latin typeface="Arial" panose="020B0604020202020204" pitchFamily="34" charset="0"/>
                          <a:cs typeface="Arial" panose="020B0604020202020204" pitchFamily="34" charset="0"/>
                        </a:rPr>
                        <a:t>Shops use the bags given out with purchases to advertise their name.</a:t>
                      </a:r>
                    </a:p>
                    <a:p>
                      <a:r>
                        <a:rPr lang="en-US" sz="1370" baseline="0" dirty="0" smtClean="0">
                          <a:latin typeface="Arial" panose="020B0604020202020204" pitchFamily="34" charset="0"/>
                          <a:cs typeface="Arial" panose="020B0604020202020204" pitchFamily="34" charset="0"/>
                        </a:rPr>
                        <a:t>Coca-Cola uses neon signs to advertise its name.</a:t>
                      </a:r>
                    </a:p>
                  </a:txBody>
                  <a:tcPr/>
                </a:tc>
              </a:tr>
              <a:tr h="244470">
                <a:tc>
                  <a:txBody>
                    <a:bodyPr/>
                    <a:lstStyle/>
                    <a:p>
                      <a:r>
                        <a:rPr lang="en-US" sz="1370" dirty="0" smtClean="0">
                          <a:latin typeface="Arial" panose="020B0604020202020204" pitchFamily="34" charset="0"/>
                          <a:cs typeface="Arial" panose="020B0604020202020204" pitchFamily="34" charset="0"/>
                        </a:rPr>
                        <a:t>Product placement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70" dirty="0" smtClean="0">
                          <a:latin typeface="Arial" panose="020B0604020202020204" pitchFamily="34" charset="0"/>
                          <a:cs typeface="Arial" panose="020B0604020202020204" pitchFamily="34" charset="0"/>
                        </a:rPr>
                        <a:t>(When branded goods and services are</a:t>
                      </a:r>
                      <a:r>
                        <a:rPr lang="en-US" sz="1370" baseline="0" dirty="0" smtClean="0">
                          <a:latin typeface="Arial" panose="020B0604020202020204" pitchFamily="34" charset="0"/>
                          <a:cs typeface="Arial" panose="020B0604020202020204" pitchFamily="34" charset="0"/>
                        </a:rPr>
                        <a:t> featured in television programs, movies or music videos)</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Can be expensive</a:t>
                      </a:r>
                      <a:r>
                        <a:rPr lang="en-US" sz="1370" baseline="0" dirty="0" smtClean="0">
                          <a:latin typeface="Arial" panose="020B0604020202020204" pitchFamily="34" charset="0"/>
                          <a:cs typeface="Arial" panose="020B0604020202020204" pitchFamily="34" charset="0"/>
                        </a:rPr>
                        <a:t> to pay for the placement of the product in the program.</a:t>
                      </a:r>
                    </a:p>
                    <a:p>
                      <a:r>
                        <a:rPr lang="en-US" sz="1370" baseline="0" dirty="0" smtClean="0">
                          <a:latin typeface="Arial" panose="020B0604020202020204" pitchFamily="34" charset="0"/>
                          <a:cs typeface="Arial" panose="020B0604020202020204" pitchFamily="34" charset="0"/>
                        </a:rPr>
                        <a:t>May have negative effects on the consumer if the image is not attractive to them.</a:t>
                      </a:r>
                      <a:endParaRPr lang="en-GB" sz="1370" dirty="0">
                        <a:latin typeface="Arial" panose="020B0604020202020204" pitchFamily="34" charset="0"/>
                        <a:cs typeface="Arial" panose="020B0604020202020204" pitchFamily="34" charset="0"/>
                      </a:endParaRPr>
                    </a:p>
                  </a:txBody>
                  <a:tcPr/>
                </a:tc>
                <a:tc>
                  <a:txBody>
                    <a:bodyPr/>
                    <a:lstStyle/>
                    <a:p>
                      <a:r>
                        <a:rPr lang="en-US" sz="1370" dirty="0" smtClean="0">
                          <a:latin typeface="Arial" panose="020B0604020202020204" pitchFamily="34" charset="0"/>
                          <a:cs typeface="Arial" panose="020B0604020202020204" pitchFamily="34" charset="0"/>
                        </a:rPr>
                        <a:t>Expensive, high-powered cars used in</a:t>
                      </a:r>
                      <a:r>
                        <a:rPr lang="en-US" sz="1370" baseline="0" dirty="0" smtClean="0">
                          <a:latin typeface="Arial" panose="020B0604020202020204" pitchFamily="34" charset="0"/>
                          <a:cs typeface="Arial" panose="020B0604020202020204" pitchFamily="34" charset="0"/>
                        </a:rPr>
                        <a:t> James Bond films that portray excitement and speed.</a:t>
                      </a:r>
                      <a:endParaRPr lang="en-GB" sz="1370" dirty="0">
                        <a:latin typeface="Arial" panose="020B0604020202020204" pitchFamily="34" charset="0"/>
                        <a:cs typeface="Arial" panose="020B0604020202020204" pitchFamily="34" charset="0"/>
                      </a:endParaRPr>
                    </a:p>
                  </a:txBody>
                  <a:tcPr/>
                </a:tc>
              </a:tr>
            </a:tbl>
          </a:graphicData>
        </a:graphic>
      </p:graphicFrame>
      <p:pic>
        <p:nvPicPr>
          <p:cNvPr id="2050" name="Picture 2" descr="http://www.mobileadvert.co.nz/Images/img_van.png"/>
          <p:cNvPicPr>
            <a:picLocks noChangeAspect="1" noChangeArrowheads="1"/>
          </p:cNvPicPr>
          <p:nvPr/>
        </p:nvPicPr>
        <p:blipFill rotWithShape="1">
          <a:blip r:embed="rId3">
            <a:extLst>
              <a:ext uri="{28A0092B-C50C-407E-A947-70E740481C1C}">
                <a14:useLocalDpi xmlns:a14="http://schemas.microsoft.com/office/drawing/2010/main" val="0"/>
              </a:ext>
            </a:extLst>
          </a:blip>
          <a:srcRect l="1695" t="13570" r="1695"/>
          <a:stretch/>
        </p:blipFill>
        <p:spPr bwMode="auto">
          <a:xfrm>
            <a:off x="323528" y="4653136"/>
            <a:ext cx="3168352" cy="187220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s://www.nyfa.edu/student-resources/wp-content/uploads/2015/04/wayne-pizza.jpg"/>
          <p:cNvPicPr>
            <a:picLocks noChangeAspect="1" noChangeArrowheads="1"/>
          </p:cNvPicPr>
          <p:nvPr/>
        </p:nvPicPr>
        <p:blipFill rotWithShape="1">
          <a:blip r:embed="rId4">
            <a:extLst>
              <a:ext uri="{28A0092B-C50C-407E-A947-70E740481C1C}">
                <a14:useLocalDpi xmlns:a14="http://schemas.microsoft.com/office/drawing/2010/main" val="0"/>
              </a:ext>
            </a:extLst>
          </a:blip>
          <a:srcRect l="8510" r="6852"/>
          <a:stretch/>
        </p:blipFill>
        <p:spPr bwMode="auto">
          <a:xfrm>
            <a:off x="3563888" y="4690391"/>
            <a:ext cx="2376264" cy="1865066"/>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i.cbc.ca/1.3048748.1429936063!/fileImage/httpImage/image.png_gen/derivatives/original_620/breaking-bad-coca-cola.png"/>
          <p:cNvPicPr>
            <a:picLocks noChangeAspect="1" noChangeArrowheads="1"/>
          </p:cNvPicPr>
          <p:nvPr/>
        </p:nvPicPr>
        <p:blipFill rotWithShape="1">
          <a:blip r:embed="rId5">
            <a:extLst>
              <a:ext uri="{28A0092B-C50C-407E-A947-70E740481C1C}">
                <a14:useLocalDpi xmlns:a14="http://schemas.microsoft.com/office/drawing/2010/main" val="0"/>
              </a:ext>
            </a:extLst>
          </a:blip>
          <a:srcRect l="8784" r="15315"/>
          <a:stretch/>
        </p:blipFill>
        <p:spPr bwMode="auto">
          <a:xfrm>
            <a:off x="6084168" y="4653136"/>
            <a:ext cx="2664296" cy="190232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958777"/>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Advertising</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81070"/>
            <a:ext cx="4596990" cy="5016758"/>
          </a:xfrm>
          <a:prstGeom prst="rect">
            <a:avLst/>
          </a:prstGeom>
          <a:noFill/>
        </p:spPr>
        <p:txBody>
          <a:bodyPr wrap="square" rtlCol="0">
            <a:spAutoFit/>
          </a:bodyPr>
          <a:lstStyle/>
          <a:p>
            <a:r>
              <a:rPr lang="en-US" sz="2000" b="1" dirty="0" smtClean="0">
                <a:solidFill>
                  <a:srgbClr val="0070C0"/>
                </a:solidFill>
              </a:rPr>
              <a:t>Case Study Example</a:t>
            </a:r>
          </a:p>
          <a:p>
            <a:pPr marL="398463" indent="-398463">
              <a:buClr>
                <a:srgbClr val="00B050"/>
              </a:buClr>
              <a:buFont typeface="Wingdings 3" panose="05040102010807070707" pitchFamily="18" charset="2"/>
              <a:buChar char=""/>
            </a:pPr>
            <a:r>
              <a:rPr lang="en-US" sz="2000" dirty="0" smtClean="0">
                <a:solidFill>
                  <a:srgbClr val="0070C0"/>
                </a:solidFill>
              </a:rPr>
              <a:t>ING is a global institution of Dutch origin, offering banking investments, life insurance and retirement services. As they are a large international business, they can afford a large marketing budget. It uses advertising on the internet, television, magazines, billboards, product placement and sponsorship.</a:t>
            </a:r>
          </a:p>
          <a:p>
            <a:pPr marL="398463" indent="-398463">
              <a:buClr>
                <a:srgbClr val="00B050"/>
              </a:buClr>
              <a:buFont typeface="Wingdings 3" panose="05040102010807070707" pitchFamily="18" charset="2"/>
              <a:buChar char=""/>
            </a:pPr>
            <a:r>
              <a:rPr lang="en-US" sz="2000" b="1" dirty="0" smtClean="0">
                <a:solidFill>
                  <a:srgbClr val="C00000"/>
                </a:solidFill>
              </a:rPr>
              <a:t>Activity 14.1 </a:t>
            </a:r>
            <a:r>
              <a:rPr lang="en-US" sz="2000" dirty="0" smtClean="0">
                <a:solidFill>
                  <a:srgbClr val="C00000"/>
                </a:solidFill>
              </a:rPr>
              <a:t>– Using the case study, do you think ING’s current methods of advertising are the best methods to use or should it change them? Explain your answer.</a:t>
            </a:r>
            <a:endParaRPr lang="en-GB" sz="2000" dirty="0">
              <a:solidFill>
                <a:srgbClr val="C00000"/>
              </a:solidFill>
            </a:endParaRPr>
          </a:p>
        </p:txBody>
      </p:sp>
      <p:pic>
        <p:nvPicPr>
          <p:cNvPr id="1026" name="Picture 2" descr="http://www.healthinsuranceassoc.com/img/0208/231.jpg?sitetimestamp=63583289074000000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32989"/>
          <a:stretch/>
        </p:blipFill>
        <p:spPr bwMode="auto">
          <a:xfrm>
            <a:off x="5266821" y="1185504"/>
            <a:ext cx="3553652" cy="9473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advertisingarchives.co.uk/preview/32656/1/TV-Advert-Grab/ING-Direct/2000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0232" y="2265625"/>
            <a:ext cx="2160241" cy="162856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files1.coloribus.com/files/adsarchive/part_1396/13961255/file/ing-direct-human-billboard-campaign-2-small-75385.jpg"/>
          <p:cNvPicPr>
            <a:picLocks noChangeAspect="1" noChangeArrowheads="1"/>
          </p:cNvPicPr>
          <p:nvPr/>
        </p:nvPicPr>
        <p:blipFill rotWithShape="1">
          <a:blip r:embed="rId7">
            <a:extLst>
              <a:ext uri="{28A0092B-C50C-407E-A947-70E740481C1C}">
                <a14:useLocalDpi xmlns:a14="http://schemas.microsoft.com/office/drawing/2010/main" val="0"/>
              </a:ext>
            </a:extLst>
          </a:blip>
          <a:srcRect l="36150" t="12274" r="23531" b="3728"/>
          <a:stretch/>
        </p:blipFill>
        <p:spPr bwMode="auto">
          <a:xfrm>
            <a:off x="5076056" y="2276872"/>
            <a:ext cx="1428639" cy="223224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ING bank adve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660231" y="4149081"/>
            <a:ext cx="2160242" cy="1215136"/>
          </a:xfrm>
          <a:prstGeom prst="rect">
            <a:avLst/>
          </a:prstGeom>
          <a:noFill/>
          <a:effectLst>
            <a:outerShdw blurRad="152400" dist="38100" dir="2700000" sx="103000" sy="103000" algn="tl" rotWithShape="0">
              <a:prstClr val="black">
                <a:alpha val="40000"/>
              </a:prstClr>
            </a:outerShdw>
          </a:effectLst>
        </p:spPr>
      </p:pic>
      <p:pic>
        <p:nvPicPr>
          <p:cNvPr id="1032" name="Picture 8" descr="http://www.leoburnett.it/image/1/990/557/uploads/images/ing-direct-50fd1daac38d3.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72934" y="5085184"/>
            <a:ext cx="2559711" cy="144016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19000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Aims</a:t>
            </a:r>
            <a:endParaRPr lang="en-US" sz="4000" dirty="0">
              <a:latin typeface="Arial" panose="020B0604020202020204" pitchFamily="34" charset="0"/>
              <a:cs typeface="Arial" panose="020B0604020202020204" pitchFamily="34" charset="0"/>
            </a:endParaRPr>
          </a:p>
        </p:txBody>
      </p:sp>
      <p:sp>
        <p:nvSpPr>
          <p:cNvPr id="9" name="TextBox 8"/>
          <p:cNvSpPr txBox="1"/>
          <p:nvPr/>
        </p:nvSpPr>
        <p:spPr>
          <a:xfrm>
            <a:off x="3131840" y="3286725"/>
            <a:ext cx="2794392" cy="646331"/>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TYPES OF ADVERTISING MEDIA</a:t>
            </a:r>
            <a:endParaRPr lang="en-GB" dirty="0"/>
          </a:p>
        </p:txBody>
      </p:sp>
      <p:sp>
        <p:nvSpPr>
          <p:cNvPr id="10" name="TextBox 9"/>
          <p:cNvSpPr txBox="1"/>
          <p:nvPr/>
        </p:nvSpPr>
        <p:spPr>
          <a:xfrm>
            <a:off x="7020271" y="1428469"/>
            <a:ext cx="1651023" cy="707886"/>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National Newspapers</a:t>
            </a:r>
            <a:endParaRPr lang="en-GB" sz="2000" dirty="0"/>
          </a:p>
        </p:txBody>
      </p:sp>
      <p:sp>
        <p:nvSpPr>
          <p:cNvPr id="11" name="TextBox 10"/>
          <p:cNvSpPr txBox="1"/>
          <p:nvPr/>
        </p:nvSpPr>
        <p:spPr>
          <a:xfrm>
            <a:off x="395536" y="1386203"/>
            <a:ext cx="1351202"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Television</a:t>
            </a:r>
            <a:endParaRPr lang="en-GB" sz="2000" dirty="0"/>
          </a:p>
        </p:txBody>
      </p:sp>
      <p:sp>
        <p:nvSpPr>
          <p:cNvPr id="12" name="TextBox 11"/>
          <p:cNvSpPr txBox="1"/>
          <p:nvPr/>
        </p:nvSpPr>
        <p:spPr>
          <a:xfrm>
            <a:off x="1979712" y="1402331"/>
            <a:ext cx="1098431"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Cinema</a:t>
            </a:r>
            <a:endParaRPr lang="en-GB" sz="2000" dirty="0"/>
          </a:p>
        </p:txBody>
      </p:sp>
      <p:cxnSp>
        <p:nvCxnSpPr>
          <p:cNvPr id="13" name="Straight Arrow Connector 12"/>
          <p:cNvCxnSpPr>
            <a:stCxn id="9" idx="0"/>
            <a:endCxn id="12" idx="2"/>
          </p:cNvCxnSpPr>
          <p:nvPr/>
        </p:nvCxnSpPr>
        <p:spPr>
          <a:xfrm flipH="1" flipV="1">
            <a:off x="2528928" y="1802441"/>
            <a:ext cx="2000108" cy="148428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a:endCxn id="10" idx="2"/>
          </p:cNvCxnSpPr>
          <p:nvPr/>
        </p:nvCxnSpPr>
        <p:spPr>
          <a:xfrm flipV="1">
            <a:off x="5926232" y="2136355"/>
            <a:ext cx="1919551" cy="147353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27584" y="5085184"/>
            <a:ext cx="2297366" cy="369332"/>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Posters / Billboards</a:t>
            </a:r>
            <a:endParaRPr lang="en-GB" dirty="0"/>
          </a:p>
        </p:txBody>
      </p:sp>
      <p:sp>
        <p:nvSpPr>
          <p:cNvPr id="16" name="TextBox 15"/>
          <p:cNvSpPr txBox="1"/>
          <p:nvPr/>
        </p:nvSpPr>
        <p:spPr>
          <a:xfrm>
            <a:off x="6372200" y="5117122"/>
            <a:ext cx="1422589"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Magazines</a:t>
            </a:r>
            <a:endParaRPr lang="en-GB" sz="2000" dirty="0"/>
          </a:p>
        </p:txBody>
      </p:sp>
      <p:cxnSp>
        <p:nvCxnSpPr>
          <p:cNvPr id="17" name="Straight Arrow Connector 16"/>
          <p:cNvCxnSpPr>
            <a:stCxn id="9" idx="3"/>
            <a:endCxn id="16" idx="0"/>
          </p:cNvCxnSpPr>
          <p:nvPr/>
        </p:nvCxnSpPr>
        <p:spPr>
          <a:xfrm>
            <a:off x="5926232" y="3609891"/>
            <a:ext cx="1157263" cy="150723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76056" y="5117122"/>
            <a:ext cx="1068145"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Leaflets</a:t>
            </a:r>
            <a:endParaRPr lang="en-GB" sz="2000" dirty="0"/>
          </a:p>
        </p:txBody>
      </p:sp>
      <p:cxnSp>
        <p:nvCxnSpPr>
          <p:cNvPr id="24" name="Straight Arrow Connector 23"/>
          <p:cNvCxnSpPr>
            <a:stCxn id="9" idx="2"/>
            <a:endCxn id="18" idx="0"/>
          </p:cNvCxnSpPr>
          <p:nvPr/>
        </p:nvCxnSpPr>
        <p:spPr>
          <a:xfrm>
            <a:off x="4529036" y="3933056"/>
            <a:ext cx="1081093" cy="118406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9" idx="1"/>
            <a:endCxn id="15" idx="0"/>
          </p:cNvCxnSpPr>
          <p:nvPr/>
        </p:nvCxnSpPr>
        <p:spPr>
          <a:xfrm flipH="1">
            <a:off x="1976267" y="3609891"/>
            <a:ext cx="1155573" cy="1475293"/>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9" idx="1"/>
            <a:endCxn id="11" idx="2"/>
          </p:cNvCxnSpPr>
          <p:nvPr/>
        </p:nvCxnSpPr>
        <p:spPr>
          <a:xfrm flipH="1" flipV="1">
            <a:off x="1071137" y="1786313"/>
            <a:ext cx="2060703" cy="1823578"/>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311117" y="1402331"/>
            <a:ext cx="3485180"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Display Signs (Neon Lights)</a:t>
            </a:r>
            <a:endParaRPr lang="en-GB" sz="2000" dirty="0"/>
          </a:p>
        </p:txBody>
      </p:sp>
      <p:cxnSp>
        <p:nvCxnSpPr>
          <p:cNvPr id="32" name="Straight Arrow Connector 31"/>
          <p:cNvCxnSpPr>
            <a:stCxn id="9" idx="0"/>
            <a:endCxn id="31" idx="2"/>
          </p:cNvCxnSpPr>
          <p:nvPr/>
        </p:nvCxnSpPr>
        <p:spPr>
          <a:xfrm flipV="1">
            <a:off x="4529036" y="1802441"/>
            <a:ext cx="524671" cy="148428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025433" y="3284984"/>
            <a:ext cx="1651023" cy="707886"/>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Local Newspapers</a:t>
            </a:r>
            <a:endParaRPr lang="en-GB" sz="2000" dirty="0"/>
          </a:p>
        </p:txBody>
      </p:sp>
      <p:cxnSp>
        <p:nvCxnSpPr>
          <p:cNvPr id="44" name="Straight Arrow Connector 43"/>
          <p:cNvCxnSpPr>
            <a:stCxn id="9" idx="3"/>
            <a:endCxn id="43" idx="1"/>
          </p:cNvCxnSpPr>
          <p:nvPr/>
        </p:nvCxnSpPr>
        <p:spPr>
          <a:xfrm>
            <a:off x="5926232" y="3609891"/>
            <a:ext cx="1099201" cy="2903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522498" y="4224962"/>
            <a:ext cx="1148796"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Internet</a:t>
            </a:r>
            <a:endParaRPr lang="en-GB" sz="2000" dirty="0"/>
          </a:p>
        </p:txBody>
      </p:sp>
      <p:cxnSp>
        <p:nvCxnSpPr>
          <p:cNvPr id="49" name="Straight Arrow Connector 48"/>
          <p:cNvCxnSpPr>
            <a:stCxn id="9" idx="3"/>
            <a:endCxn id="48" idx="1"/>
          </p:cNvCxnSpPr>
          <p:nvPr/>
        </p:nvCxnSpPr>
        <p:spPr>
          <a:xfrm>
            <a:off x="5926232" y="3609891"/>
            <a:ext cx="1596266" cy="81512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3419872" y="5117122"/>
            <a:ext cx="1427214"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Direct Mail</a:t>
            </a:r>
            <a:endParaRPr lang="en-GB" sz="2000" dirty="0"/>
          </a:p>
        </p:txBody>
      </p:sp>
      <p:cxnSp>
        <p:nvCxnSpPr>
          <p:cNvPr id="58" name="Straight Arrow Connector 57"/>
          <p:cNvCxnSpPr>
            <a:stCxn id="9" idx="2"/>
            <a:endCxn id="57" idx="0"/>
          </p:cNvCxnSpPr>
          <p:nvPr/>
        </p:nvCxnSpPr>
        <p:spPr>
          <a:xfrm flipH="1">
            <a:off x="4133479" y="3933056"/>
            <a:ext cx="395557" cy="118406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487019" y="3729226"/>
            <a:ext cx="1924741" cy="707886"/>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Sales of Bags / Vehicles</a:t>
            </a:r>
            <a:endParaRPr lang="en-GB" sz="2000" dirty="0"/>
          </a:p>
        </p:txBody>
      </p:sp>
      <p:cxnSp>
        <p:nvCxnSpPr>
          <p:cNvPr id="65" name="Straight Arrow Connector 64"/>
          <p:cNvCxnSpPr>
            <a:stCxn id="9" idx="1"/>
            <a:endCxn id="64" idx="3"/>
          </p:cNvCxnSpPr>
          <p:nvPr/>
        </p:nvCxnSpPr>
        <p:spPr>
          <a:xfrm flipH="1">
            <a:off x="2411760" y="3609891"/>
            <a:ext cx="720080" cy="473278"/>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467544" y="2996952"/>
            <a:ext cx="1068145"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Radio</a:t>
            </a:r>
            <a:endParaRPr lang="en-GB" sz="2000" dirty="0"/>
          </a:p>
        </p:txBody>
      </p:sp>
      <p:cxnSp>
        <p:nvCxnSpPr>
          <p:cNvPr id="72" name="Straight Arrow Connector 71"/>
          <p:cNvCxnSpPr>
            <a:stCxn id="9" idx="1"/>
            <a:endCxn id="71" idx="3"/>
          </p:cNvCxnSpPr>
          <p:nvPr/>
        </p:nvCxnSpPr>
        <p:spPr>
          <a:xfrm flipH="1" flipV="1">
            <a:off x="1535689" y="3197007"/>
            <a:ext cx="1596151" cy="41288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323527" y="5877272"/>
            <a:ext cx="8495505" cy="646331"/>
          </a:xfrm>
          <a:prstGeom prst="rect">
            <a:avLst/>
          </a:prstGeom>
          <a:solidFill>
            <a:schemeClr val="tx2">
              <a:lumMod val="40000"/>
              <a:lumOff val="60000"/>
            </a:schemeClr>
          </a:solidFill>
          <a:ln w="38100">
            <a:solidFill>
              <a:srgbClr val="C00000"/>
            </a:solidFill>
          </a:ln>
        </p:spPr>
        <p:txBody>
          <a:bodyPr wrap="square" rtlCol="0">
            <a:spAutoFit/>
          </a:bodyPr>
          <a:lstStyle/>
          <a:p>
            <a:r>
              <a:rPr lang="en-US" b="1" dirty="0" smtClean="0"/>
              <a:t>Tips for Success </a:t>
            </a:r>
            <a:r>
              <a:rPr lang="en-US" dirty="0" smtClean="0"/>
              <a:t>– Make sure you can select suitable types of advertising for particular products and explain why they are suitable.</a:t>
            </a:r>
            <a:endParaRPr lang="en-GB" dirty="0"/>
          </a:p>
        </p:txBody>
      </p:sp>
    </p:spTree>
    <p:extLst>
      <p:ext uri="{BB962C8B-B14F-4D97-AF65-F5344CB8AC3E}">
        <p14:creationId xmlns:p14="http://schemas.microsoft.com/office/powerpoint/2010/main" val="3255594379"/>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3.3.4 </a:t>
            </a:r>
            <a:r>
              <a:rPr lang="en-US" sz="3600" dirty="0" smtClean="0">
                <a:latin typeface="Arial" panose="020B0604020202020204" pitchFamily="34" charset="0"/>
                <a:cs typeface="Arial" panose="020B0604020202020204" pitchFamily="34" charset="0"/>
              </a:rPr>
              <a:t>– Promotion – Activity 14.2</a:t>
            </a:r>
            <a:endParaRPr lang="en-US" sz="36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632311"/>
          </a:xfrm>
          <a:prstGeom prst="rect">
            <a:avLst/>
          </a:prstGeom>
          <a:noFill/>
        </p:spPr>
        <p:txBody>
          <a:bodyPr wrap="square" rtlCol="0">
            <a:spAutoFit/>
          </a:bodyPr>
          <a:lstStyle/>
          <a:p>
            <a:pPr marL="339725" indent="-339725">
              <a:buClr>
                <a:srgbClr val="00B050"/>
              </a:buClr>
              <a:buFont typeface="+mj-lt"/>
              <a:buAutoNum type="alphaLcParenR"/>
            </a:pPr>
            <a:r>
              <a:rPr lang="en-US" sz="1500" dirty="0" smtClean="0">
                <a:solidFill>
                  <a:srgbClr val="FF0000"/>
                </a:solidFill>
              </a:rPr>
              <a:t>Choose 10 products which you and your friends buy regularly. Collect examples of the advertising and write down where the products are advertised. Using the table, fill in the blanks when you have all your examples.</a:t>
            </a:r>
          </a:p>
          <a:p>
            <a:pPr marL="398463" indent="-398463">
              <a:buClr>
                <a:srgbClr val="00B050"/>
              </a:buClr>
              <a:buFont typeface="+mj-lt"/>
              <a:buAutoNum type="alphaLcParenR"/>
            </a:pPr>
            <a:endParaRPr lang="en-US" sz="1500" dirty="0" smtClean="0">
              <a:solidFill>
                <a:srgbClr val="FF0000"/>
              </a:solidFill>
            </a:endParaRPr>
          </a:p>
          <a:p>
            <a:pPr marL="398463" indent="-398463">
              <a:buClr>
                <a:srgbClr val="00B050"/>
              </a:buClr>
              <a:buFont typeface="+mj-lt"/>
              <a:buAutoNum type="alphaLcParenR"/>
            </a:pPr>
            <a:endParaRPr lang="en-US" sz="700" dirty="0">
              <a:solidFill>
                <a:srgbClr val="FF0000"/>
              </a:solidFill>
            </a:endParaRPr>
          </a:p>
          <a:p>
            <a:pPr marL="398463" indent="-398463">
              <a:buClr>
                <a:srgbClr val="00B050"/>
              </a:buClr>
              <a:buFont typeface="+mj-lt"/>
              <a:buAutoNum type="alphaLcParenR"/>
            </a:pPr>
            <a:endParaRPr lang="en-US" sz="1500" dirty="0" smtClean="0">
              <a:solidFill>
                <a:srgbClr val="FF0000"/>
              </a:solidFill>
            </a:endParaRPr>
          </a:p>
          <a:p>
            <a:pPr marL="398463" indent="-398463">
              <a:buClr>
                <a:srgbClr val="00B050"/>
              </a:buClr>
              <a:buFont typeface="+mj-lt"/>
              <a:buAutoNum type="alphaLcParenR"/>
            </a:pPr>
            <a:endParaRPr lang="en-US" sz="1500" dirty="0">
              <a:solidFill>
                <a:srgbClr val="FF0000"/>
              </a:solidFill>
            </a:endParaRPr>
          </a:p>
          <a:p>
            <a:pPr marL="398463" indent="-398463">
              <a:buClr>
                <a:srgbClr val="00B050"/>
              </a:buClr>
              <a:buFont typeface="+mj-lt"/>
              <a:buAutoNum type="alphaLcParenR"/>
            </a:pPr>
            <a:endParaRPr lang="en-US" sz="1500" dirty="0" smtClean="0">
              <a:solidFill>
                <a:srgbClr val="FF0000"/>
              </a:solidFill>
            </a:endParaRPr>
          </a:p>
          <a:p>
            <a:pPr marL="398463" indent="-398463">
              <a:buClr>
                <a:srgbClr val="00B050"/>
              </a:buClr>
              <a:buFont typeface="+mj-lt"/>
              <a:buAutoNum type="alphaLcParenR"/>
            </a:pPr>
            <a:endParaRPr lang="en-US" sz="1500" dirty="0">
              <a:solidFill>
                <a:srgbClr val="FF0000"/>
              </a:solidFill>
            </a:endParaRPr>
          </a:p>
          <a:p>
            <a:pPr marL="398463" indent="-398463">
              <a:buClr>
                <a:srgbClr val="00B050"/>
              </a:buClr>
              <a:buFont typeface="+mj-lt"/>
              <a:buAutoNum type="alphaLcParenR"/>
            </a:pPr>
            <a:endParaRPr lang="en-US" sz="1500" dirty="0" smtClean="0">
              <a:solidFill>
                <a:srgbClr val="FF0000"/>
              </a:solidFill>
            </a:endParaRPr>
          </a:p>
          <a:p>
            <a:pPr marL="398463" indent="-398463">
              <a:buClr>
                <a:srgbClr val="00B050"/>
              </a:buClr>
              <a:buFont typeface="+mj-lt"/>
              <a:buAutoNum type="alphaLcParenR"/>
            </a:pPr>
            <a:endParaRPr lang="en-US" sz="1500" dirty="0">
              <a:solidFill>
                <a:srgbClr val="FF0000"/>
              </a:solidFill>
            </a:endParaRPr>
          </a:p>
          <a:p>
            <a:pPr marL="398463" indent="-398463">
              <a:buClr>
                <a:srgbClr val="00B050"/>
              </a:buClr>
              <a:buFont typeface="+mj-lt"/>
              <a:buAutoNum type="alphaLcParenR"/>
            </a:pPr>
            <a:endParaRPr lang="en-US" sz="1500" dirty="0" smtClean="0">
              <a:solidFill>
                <a:srgbClr val="FF0000"/>
              </a:solidFill>
            </a:endParaRPr>
          </a:p>
          <a:p>
            <a:pPr marL="398463" indent="-398463">
              <a:buClr>
                <a:srgbClr val="00B050"/>
              </a:buClr>
              <a:buFont typeface="+mj-lt"/>
              <a:buAutoNum type="alphaLcParenR"/>
            </a:pPr>
            <a:endParaRPr lang="en-US" sz="1500" dirty="0">
              <a:solidFill>
                <a:srgbClr val="FF0000"/>
              </a:solidFill>
            </a:endParaRPr>
          </a:p>
          <a:p>
            <a:pPr marL="398463" indent="-398463">
              <a:buClr>
                <a:srgbClr val="00B050"/>
              </a:buClr>
              <a:buFont typeface="+mj-lt"/>
              <a:buAutoNum type="alphaLcParenR"/>
            </a:pPr>
            <a:endParaRPr lang="en-US" sz="1500" dirty="0" smtClean="0">
              <a:solidFill>
                <a:srgbClr val="FF0000"/>
              </a:solidFill>
            </a:endParaRPr>
          </a:p>
          <a:p>
            <a:pPr marL="398463" indent="-398463">
              <a:buClr>
                <a:srgbClr val="00B050"/>
              </a:buClr>
              <a:buFont typeface="+mj-lt"/>
              <a:buAutoNum type="alphaLcParenR"/>
            </a:pPr>
            <a:endParaRPr lang="en-US" sz="1500" dirty="0">
              <a:solidFill>
                <a:srgbClr val="FF0000"/>
              </a:solidFill>
            </a:endParaRPr>
          </a:p>
          <a:p>
            <a:pPr marL="398463" indent="-398463">
              <a:buClr>
                <a:srgbClr val="00B050"/>
              </a:buClr>
              <a:buFont typeface="+mj-lt"/>
              <a:buAutoNum type="alphaLcParenR"/>
            </a:pPr>
            <a:endParaRPr lang="en-US" sz="1500" dirty="0" smtClean="0">
              <a:solidFill>
                <a:srgbClr val="FF0000"/>
              </a:solidFill>
            </a:endParaRPr>
          </a:p>
          <a:p>
            <a:pPr marL="398463" indent="-398463">
              <a:buClr>
                <a:srgbClr val="00B050"/>
              </a:buClr>
              <a:buFont typeface="+mj-lt"/>
              <a:buAutoNum type="alphaLcParenR"/>
            </a:pPr>
            <a:endParaRPr lang="en-US" sz="1500" dirty="0">
              <a:solidFill>
                <a:srgbClr val="FF0000"/>
              </a:solidFill>
            </a:endParaRPr>
          </a:p>
          <a:p>
            <a:pPr>
              <a:buClr>
                <a:srgbClr val="00B050"/>
              </a:buClr>
            </a:pPr>
            <a:r>
              <a:rPr lang="en-US" sz="1500" dirty="0">
                <a:solidFill>
                  <a:srgbClr val="FF0000"/>
                </a:solidFill>
              </a:rPr>
              <a:t>After you have filled it </a:t>
            </a:r>
            <a:r>
              <a:rPr lang="en-US" sz="1500" dirty="0" smtClean="0">
                <a:solidFill>
                  <a:srgbClr val="FF0000"/>
                </a:solidFill>
              </a:rPr>
              <a:t>in:</a:t>
            </a:r>
          </a:p>
          <a:p>
            <a:pPr marL="339725" indent="-339725">
              <a:buClr>
                <a:srgbClr val="00B050"/>
              </a:buClr>
              <a:buFont typeface="+mj-lt"/>
              <a:buAutoNum type="alphaLcParenR" startAt="2"/>
            </a:pPr>
            <a:r>
              <a:rPr lang="en-US" sz="1500" dirty="0" smtClean="0">
                <a:solidFill>
                  <a:srgbClr val="FF0000"/>
                </a:solidFill>
              </a:rPr>
              <a:t>What can you observe from your completed task?</a:t>
            </a:r>
          </a:p>
          <a:p>
            <a:pPr marL="339725" indent="-339725">
              <a:buClr>
                <a:srgbClr val="00B050"/>
              </a:buClr>
              <a:buFont typeface="+mj-lt"/>
              <a:buAutoNum type="alphaLcParenR" startAt="2"/>
            </a:pPr>
            <a:r>
              <a:rPr lang="en-US" sz="1500" dirty="0" smtClean="0">
                <a:solidFill>
                  <a:srgbClr val="FF0000"/>
                </a:solidFill>
              </a:rPr>
              <a:t>Do the places where the adverts are found suggest a particular target audience for the products?</a:t>
            </a:r>
          </a:p>
          <a:p>
            <a:pPr marL="339725" indent="-339725">
              <a:buClr>
                <a:srgbClr val="00B050"/>
              </a:buClr>
              <a:buFont typeface="+mj-lt"/>
              <a:buAutoNum type="alphaLcParenR" startAt="2"/>
            </a:pPr>
            <a:r>
              <a:rPr lang="en-US" sz="1500" dirty="0" smtClean="0">
                <a:solidFill>
                  <a:srgbClr val="FF0000"/>
                </a:solidFill>
              </a:rPr>
              <a:t>Is the target population a very large number of people or a relatively small number of people?</a:t>
            </a:r>
          </a:p>
          <a:p>
            <a:pPr marL="339725" indent="-339725">
              <a:buClr>
                <a:srgbClr val="00B050"/>
              </a:buClr>
              <a:buFont typeface="+mj-lt"/>
              <a:buAutoNum type="alphaLcParenR" startAt="2"/>
            </a:pPr>
            <a:r>
              <a:rPr lang="en-US" sz="1500" dirty="0" smtClean="0">
                <a:solidFill>
                  <a:srgbClr val="FF0000"/>
                </a:solidFill>
              </a:rPr>
              <a:t>Do the places suggest the product is only sold locally or also nationally?</a:t>
            </a:r>
          </a:p>
          <a:p>
            <a:pPr marL="339725" indent="-339725">
              <a:buClr>
                <a:srgbClr val="00B050"/>
              </a:buClr>
              <a:buFont typeface="+mj-lt"/>
              <a:buAutoNum type="alphaLcParenR" startAt="2"/>
            </a:pPr>
            <a:r>
              <a:rPr lang="en-US" sz="1500" dirty="0" smtClean="0">
                <a:solidFill>
                  <a:srgbClr val="FF0000"/>
                </a:solidFill>
              </a:rPr>
              <a:t>Are the findings what you expected? Explain your answer.</a:t>
            </a:r>
            <a:endParaRPr lang="en-GB" sz="1500"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831541085"/>
              </p:ext>
            </p:extLst>
          </p:nvPr>
        </p:nvGraphicFramePr>
        <p:xfrm>
          <a:off x="348208" y="1956792"/>
          <a:ext cx="8472260" cy="2895600"/>
        </p:xfrm>
        <a:graphic>
          <a:graphicData uri="http://schemas.openxmlformats.org/drawingml/2006/table">
            <a:tbl>
              <a:tblPr firstRow="1" bandRow="1">
                <a:tableStyleId>{5C22544A-7EE6-4342-B048-85BDC9FD1C3A}</a:tableStyleId>
              </a:tblPr>
              <a:tblGrid>
                <a:gridCol w="847226"/>
                <a:gridCol w="640262"/>
                <a:gridCol w="720080"/>
                <a:gridCol w="1181336"/>
                <a:gridCol w="978904"/>
                <a:gridCol w="936104"/>
                <a:gridCol w="936104"/>
                <a:gridCol w="792088"/>
                <a:gridCol w="792088"/>
                <a:gridCol w="648068"/>
              </a:tblGrid>
              <a:tr h="368890">
                <a:tc>
                  <a:txBody>
                    <a:bodyPr/>
                    <a:lstStyle/>
                    <a:p>
                      <a:r>
                        <a:rPr lang="en-US" sz="1200" dirty="0" smtClean="0">
                          <a:latin typeface="Arial" panose="020B0604020202020204" pitchFamily="34" charset="0"/>
                          <a:cs typeface="Arial" panose="020B0604020202020204" pitchFamily="34" charset="0"/>
                        </a:rPr>
                        <a:t>Product</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TV</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Radio</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News-papers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Magazines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Cinemas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Posters/ Billboards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Leaflets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Internet</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Other</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741">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extBox 4">
            <a:hlinkClick r:id="rId3" action="ppaction://hlinkfile"/>
          </p:cNvPr>
          <p:cNvSpPr txBox="1"/>
          <p:nvPr/>
        </p:nvSpPr>
        <p:spPr>
          <a:xfrm>
            <a:off x="8388424" y="5013176"/>
            <a:ext cx="434734" cy="584775"/>
          </a:xfrm>
          <a:prstGeom prst="rect">
            <a:avLst/>
          </a:prstGeom>
          <a:noFill/>
        </p:spPr>
        <p:txBody>
          <a:bodyPr wrap="none" rtlCol="0">
            <a:spAutoFit/>
          </a:bodyPr>
          <a:lstStyle/>
          <a:p>
            <a:r>
              <a:rPr lang="en-US" sz="32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5975954"/>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179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3.3.4 </a:t>
            </a:r>
            <a:r>
              <a:rPr lang="en-US" sz="3600" dirty="0" smtClean="0">
                <a:latin typeface="Arial" panose="020B0604020202020204" pitchFamily="34" charset="0"/>
                <a:cs typeface="Arial" panose="020B0604020202020204" pitchFamily="34" charset="0"/>
              </a:rPr>
              <a:t>– Promotion – Activity 14.2</a:t>
            </a:r>
            <a:endParaRPr lang="en-US" sz="36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478423"/>
          </a:xfrm>
          <a:prstGeom prst="rect">
            <a:avLst/>
          </a:prstGeom>
          <a:noFill/>
        </p:spPr>
        <p:txBody>
          <a:bodyPr wrap="square" rtlCol="0">
            <a:spAutoFit/>
          </a:bodyPr>
          <a:lstStyle/>
          <a:p>
            <a:pPr>
              <a:buClr>
                <a:srgbClr val="00B050"/>
              </a:buClr>
            </a:pPr>
            <a:r>
              <a:rPr lang="en-US" sz="2500" dirty="0" smtClean="0">
                <a:solidFill>
                  <a:srgbClr val="FF0000"/>
                </a:solidFill>
              </a:rPr>
              <a:t>For each of the following products, decide on the best advertising media to use. Explain your choice in each case.</a:t>
            </a:r>
          </a:p>
          <a:p>
            <a:pPr marL="339725" indent="-339725">
              <a:buClr>
                <a:srgbClr val="00B050"/>
              </a:buClr>
              <a:buFont typeface="+mj-lt"/>
              <a:buAutoNum type="alphaLcParenR"/>
            </a:pPr>
            <a:r>
              <a:rPr lang="en-US" sz="2500" dirty="0" smtClean="0">
                <a:solidFill>
                  <a:srgbClr val="FF0000"/>
                </a:solidFill>
              </a:rPr>
              <a:t>Nike, who produce an established brand of sports shoes, which is sold to teenagers as a leisure shoe, wants to become more competitive with rival companies. This product is sold in many areas of the country.</a:t>
            </a:r>
          </a:p>
          <a:p>
            <a:pPr marL="339725" indent="-339725">
              <a:buClr>
                <a:srgbClr val="00B050"/>
              </a:buClr>
              <a:buFont typeface="+mj-lt"/>
              <a:buAutoNum type="alphaLcParenR"/>
            </a:pPr>
            <a:r>
              <a:rPr lang="en-US" sz="2500" dirty="0" smtClean="0">
                <a:solidFill>
                  <a:srgbClr val="FF0000"/>
                </a:solidFill>
              </a:rPr>
              <a:t>A new bicycle has been produced which is suitable for using over rough ground and for cycling up mountains.</a:t>
            </a:r>
          </a:p>
          <a:p>
            <a:pPr marL="339725" indent="-339725">
              <a:buClr>
                <a:srgbClr val="00B050"/>
              </a:buClr>
              <a:buFont typeface="+mj-lt"/>
              <a:buAutoNum type="alphaLcParenR"/>
            </a:pPr>
            <a:r>
              <a:rPr lang="en-US" sz="2500" dirty="0" smtClean="0">
                <a:solidFill>
                  <a:srgbClr val="FF0000"/>
                </a:solidFill>
              </a:rPr>
              <a:t>A new computer game has been developed.</a:t>
            </a:r>
          </a:p>
          <a:p>
            <a:pPr marL="339725" indent="-339725">
              <a:buClr>
                <a:srgbClr val="00B050"/>
              </a:buClr>
              <a:buFont typeface="+mj-lt"/>
              <a:buAutoNum type="alphaLcParenR"/>
            </a:pPr>
            <a:r>
              <a:rPr lang="en-US" sz="2500" dirty="0" smtClean="0">
                <a:solidFill>
                  <a:srgbClr val="FF0000"/>
                </a:solidFill>
              </a:rPr>
              <a:t>A new restaurant in a small town has opened up.</a:t>
            </a:r>
          </a:p>
          <a:p>
            <a:pPr marL="339725" indent="-339725">
              <a:buClr>
                <a:srgbClr val="00B050"/>
              </a:buClr>
              <a:buFont typeface="+mj-lt"/>
              <a:buAutoNum type="alphaLcParenR"/>
            </a:pPr>
            <a:r>
              <a:rPr lang="en-US" sz="2500" dirty="0" smtClean="0">
                <a:solidFill>
                  <a:srgbClr val="FF0000"/>
                </a:solidFill>
              </a:rPr>
              <a:t>A famous brand of fizzy soft drink wants to expand its sales.</a:t>
            </a:r>
          </a:p>
          <a:p>
            <a:pPr marL="339725" indent="-339725">
              <a:buClr>
                <a:srgbClr val="00B050"/>
              </a:buClr>
              <a:buFont typeface="+mj-lt"/>
              <a:buAutoNum type="alphaLcParenR"/>
            </a:pPr>
            <a:r>
              <a:rPr lang="en-US" sz="2500" dirty="0" smtClean="0">
                <a:solidFill>
                  <a:srgbClr val="FF0000"/>
                </a:solidFill>
              </a:rPr>
              <a:t>A local town is holding a festival.</a:t>
            </a:r>
          </a:p>
        </p:txBody>
      </p:sp>
      <p:sp>
        <p:nvSpPr>
          <p:cNvPr id="7" name="TextBox 6">
            <a:hlinkClick r:id="rId3" action="ppaction://hlinkfile"/>
          </p:cNvPr>
          <p:cNvSpPr txBox="1"/>
          <p:nvPr/>
        </p:nvSpPr>
        <p:spPr>
          <a:xfrm>
            <a:off x="8385738" y="5877272"/>
            <a:ext cx="434734" cy="584775"/>
          </a:xfrm>
          <a:prstGeom prst="rect">
            <a:avLst/>
          </a:prstGeom>
          <a:noFill/>
        </p:spPr>
        <p:txBody>
          <a:bodyPr wrap="none" rtlCol="0">
            <a:spAutoFit/>
          </a:bodyPr>
          <a:lstStyle/>
          <a:p>
            <a:r>
              <a:rPr lang="en-US" sz="32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08208136"/>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GB" sz="4000" dirty="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Sales promotion</a:t>
            </a:r>
            <a:endParaRPr lang="en-US" sz="4000" dirty="0">
              <a:latin typeface="Arial" panose="020B0604020202020204" pitchFamily="34" charset="0"/>
              <a:cs typeface="Arial" panose="020B0604020202020204" pitchFamily="34" charset="0"/>
            </a:endParaRPr>
          </a:p>
        </p:txBody>
      </p:sp>
      <p:sp>
        <p:nvSpPr>
          <p:cNvPr id="34" name="Rectangle 33"/>
          <p:cNvSpPr/>
          <p:nvPr/>
        </p:nvSpPr>
        <p:spPr>
          <a:xfrm>
            <a:off x="323528" y="1124744"/>
            <a:ext cx="8496944" cy="3020827"/>
          </a:xfrm>
          <a:prstGeom prst="rect">
            <a:avLst/>
          </a:prstGeom>
        </p:spPr>
        <p:txBody>
          <a:bodyPr wrap="square">
            <a:spAutoFit/>
          </a:bodyPr>
          <a:lstStyle/>
          <a:p>
            <a:pPr>
              <a:buClr>
                <a:srgbClr val="00B050"/>
              </a:buClr>
            </a:pPr>
            <a:r>
              <a:rPr lang="en-US" sz="1700" b="1" dirty="0" smtClean="0">
                <a:latin typeface="Arial" panose="020B0604020202020204" pitchFamily="34" charset="0"/>
                <a:cs typeface="Arial" panose="020B0604020202020204" pitchFamily="34" charset="0"/>
              </a:rPr>
              <a:t>Different Types of Sales Promotion</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Promotion is used to support advertising and encourage new or existing consumers to buy </a:t>
            </a:r>
            <a:r>
              <a:rPr lang="en-US" sz="1700" dirty="0">
                <a:latin typeface="Arial" panose="020B0604020202020204" pitchFamily="34" charset="0"/>
                <a:cs typeface="Arial" panose="020B0604020202020204" pitchFamily="34" charset="0"/>
              </a:rPr>
              <a:t>the </a:t>
            </a:r>
            <a:r>
              <a:rPr lang="en-US" sz="1700" dirty="0" smtClean="0">
                <a:latin typeface="Arial" panose="020B0604020202020204" pitchFamily="34" charset="0"/>
                <a:cs typeface="Arial" panose="020B0604020202020204" pitchFamily="34" charset="0"/>
              </a:rPr>
              <a:t>product. </a:t>
            </a:r>
            <a:r>
              <a:rPr lang="en-US" sz="1700" dirty="0">
                <a:latin typeface="Arial" panose="020B0604020202020204" pitchFamily="34" charset="0"/>
                <a:cs typeface="Arial" panose="020B0604020202020204" pitchFamily="34" charset="0"/>
              </a:rPr>
              <a:t>This is sometimes known as ‘</a:t>
            </a:r>
            <a:r>
              <a:rPr lang="en-US" sz="1700" dirty="0" smtClean="0">
                <a:latin typeface="Arial" panose="020B0604020202020204" pitchFamily="34" charset="0"/>
                <a:cs typeface="Arial" panose="020B0604020202020204" pitchFamily="34" charset="0"/>
              </a:rPr>
              <a:t>below-the-line’ advertising. </a:t>
            </a:r>
            <a:r>
              <a:rPr lang="en-US" sz="1700" b="1" dirty="0" smtClean="0">
                <a:solidFill>
                  <a:srgbClr val="FF0000"/>
                </a:solidFill>
                <a:latin typeface="Arial" panose="020B0604020202020204" pitchFamily="34" charset="0"/>
                <a:cs typeface="Arial" panose="020B0604020202020204" pitchFamily="34" charset="0"/>
              </a:rPr>
              <a:t>Sales promotion</a:t>
            </a:r>
            <a:r>
              <a:rPr lang="en-US" sz="1700" dirty="0" smtClean="0">
                <a:solidFill>
                  <a:srgbClr val="FF0000"/>
                </a:solidFill>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is used in the short term to give a boost to sales, but it is not used over long periods of time. An example of this might be when a new chocolate bar has been introduced on to the market and is being advertised on television. In the shops where the chocolate bars are to be sold, free samples may be given out to encourage the customers to try the new chocolate bar and, if they like it, to become regular buyers.</a:t>
            </a:r>
          </a:p>
          <a:p>
            <a:pPr marL="342900" indent="-34290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There are several different types of sales promotion that can be used by businesses.</a:t>
            </a:r>
            <a:endParaRPr lang="en-US" sz="17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181</a:t>
            </a:r>
            <a:endParaRPr lang="en-GB" sz="2000" b="1" dirty="0">
              <a:latin typeface="Arial" panose="020B0604020202020204" pitchFamily="34" charset="0"/>
              <a:cs typeface="Arial" panose="020B0604020202020204" pitchFamily="34" charset="0"/>
            </a:endParaRPr>
          </a:p>
        </p:txBody>
      </p:sp>
      <p:sp>
        <p:nvSpPr>
          <p:cNvPr id="2" name="Rectangle 1"/>
          <p:cNvSpPr/>
          <p:nvPr/>
        </p:nvSpPr>
        <p:spPr>
          <a:xfrm>
            <a:off x="323528" y="4078520"/>
            <a:ext cx="6696744" cy="244682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b="1" dirty="0">
                <a:solidFill>
                  <a:srgbClr val="FF0000"/>
                </a:solidFill>
                <a:latin typeface="Arial" panose="020B0604020202020204" pitchFamily="34" charset="0"/>
                <a:cs typeface="Arial" panose="020B0604020202020204" pitchFamily="34" charset="0"/>
              </a:rPr>
              <a:t>Price reductions </a:t>
            </a:r>
            <a:r>
              <a:rPr lang="en-US" sz="1700" dirty="0">
                <a:latin typeface="Arial" panose="020B0604020202020204" pitchFamily="34" charset="0"/>
                <a:cs typeface="Arial" panose="020B0604020202020204" pitchFamily="34" charset="0"/>
              </a:rPr>
              <a:t>– Examples include reduced prices in shops at specific times of the year and money off coupons to be used when a product is next purchased. These can be linked to loyalty cards when customers are sent money-off coupons after they have spent a certain amount of money at the shop. Money-off coupons are sometimes found on the bottom of leaflets, in newspapers or on the packet of the product itself, i.e. ‘$1.00 off your next packet’. This encourages the consumer to try the product and hopefully they will become a regular customer.</a:t>
            </a:r>
          </a:p>
        </p:txBody>
      </p:sp>
      <p:pic>
        <p:nvPicPr>
          <p:cNvPr id="1026" name="Picture 2" descr="http://c8.alamy.com/comp/D2GRXR/shop-sale-sign-uk-in-shop-front-windows-at-dorothy-perkins-shopping-D2GRXR.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839" t="3575" r="15686" b="13776"/>
          <a:stretch/>
        </p:blipFill>
        <p:spPr bwMode="auto">
          <a:xfrm>
            <a:off x="7020272" y="3953132"/>
            <a:ext cx="1800200" cy="137383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www.planet-health-schools.co.uk/images/panels/Dettol-PH-Coupon-Images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0272" y="5493061"/>
            <a:ext cx="1800200" cy="103228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714836"/>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182</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Gifts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336702" cy="5632311"/>
          </a:xfrm>
          <a:prstGeom prst="rect">
            <a:avLst/>
          </a:prstGeom>
          <a:noFill/>
        </p:spPr>
        <p:txBody>
          <a:bodyPr wrap="square" rtlCol="0">
            <a:spAutoFit/>
          </a:bodyPr>
          <a:lstStyle/>
          <a:p>
            <a:pPr>
              <a:buClr>
                <a:srgbClr val="00B050"/>
              </a:buClr>
            </a:pPr>
            <a:r>
              <a:rPr lang="en-US" sz="2000" b="1" dirty="0" smtClean="0">
                <a:solidFill>
                  <a:srgbClr val="FF0000"/>
                </a:solidFill>
              </a:rPr>
              <a:t>Gifts</a:t>
            </a:r>
          </a:p>
          <a:p>
            <a:pPr marL="342900" indent="-342900">
              <a:buClr>
                <a:srgbClr val="00B050"/>
              </a:buClr>
              <a:buFont typeface="Wingdings 3" panose="05040102010807070707" pitchFamily="18" charset="2"/>
              <a:buChar char=""/>
            </a:pPr>
            <a:r>
              <a:rPr lang="en-US" sz="2000" dirty="0" smtClean="0"/>
              <a:t>Sometimes small gifts are placed in the packaging of a product to encourage the consumer to buy it. This is often used with products like breakfast cereals and the gifts are usually aimed at children. Sometimes coupons are put on the back of the packet and have to be cut out and collected. When a specific number have been gathered they can be exchanged for a gift, such as a book. If the item on offer is more expensive, the coupons may ne exchanged for the item but a small additional charge may also have to be paid.</a:t>
            </a:r>
          </a:p>
          <a:p>
            <a:pPr marL="342900" indent="-342900">
              <a:buClr>
                <a:srgbClr val="00B050"/>
              </a:buClr>
              <a:buFont typeface="Wingdings 3" panose="05040102010807070707" pitchFamily="18" charset="2"/>
              <a:buChar char=""/>
            </a:pPr>
            <a:r>
              <a:rPr lang="en-US" sz="2000" dirty="0" smtClean="0"/>
              <a:t>Collecting coupons requires several packets of the product to be purchased before the gift can be claimed and so several packets of the product will be sold. The aim is that the customers may continue buying the product even after the promotion has ended.</a:t>
            </a:r>
          </a:p>
        </p:txBody>
      </p:sp>
      <p:pic>
        <p:nvPicPr>
          <p:cNvPr id="1026" name="Picture 2" descr="http://2.bp.blogspot.com/-z2ZUvM1Sv1A/TtGZb7mbZRI/AAAAAAAAAIs/utsaXFd5Zr4/s1600/WebCouponBlog.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04248" y="3933056"/>
            <a:ext cx="2023119" cy="262022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i0.wp.com/downthetubes.net/wp-content/uploads/2015/08/misty-comic-01.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804250" y="1181698"/>
            <a:ext cx="2023118" cy="262256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045150"/>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182</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Promotion – Methods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696742" cy="5586145"/>
          </a:xfrm>
          <a:prstGeom prst="rect">
            <a:avLst/>
          </a:prstGeom>
          <a:noFill/>
        </p:spPr>
        <p:txBody>
          <a:bodyPr wrap="square" rtlCol="0">
            <a:spAutoFit/>
          </a:bodyPr>
          <a:lstStyle/>
          <a:p>
            <a:pPr>
              <a:buClr>
                <a:srgbClr val="00B050"/>
              </a:buClr>
            </a:pPr>
            <a:r>
              <a:rPr lang="en-US" sz="2100" b="1" dirty="0" smtClean="0">
                <a:solidFill>
                  <a:srgbClr val="FF0000"/>
                </a:solidFill>
              </a:rPr>
              <a:t>BOGOF</a:t>
            </a:r>
          </a:p>
          <a:p>
            <a:pPr marL="342900" indent="-342900">
              <a:buClr>
                <a:srgbClr val="00B050"/>
              </a:buClr>
              <a:buFont typeface="Wingdings 3" panose="05040102010807070707" pitchFamily="18" charset="2"/>
              <a:buChar char=""/>
            </a:pPr>
            <a:r>
              <a:rPr lang="en-US" sz="2100" dirty="0" smtClean="0"/>
              <a:t>This is where ,multiple purchases are encourages, e.g. ‘Buy one, get one free’.</a:t>
            </a:r>
          </a:p>
          <a:p>
            <a:pPr>
              <a:buClr>
                <a:srgbClr val="00B050"/>
              </a:buClr>
            </a:pPr>
            <a:r>
              <a:rPr lang="en-US" sz="2100" b="1" dirty="0" smtClean="0">
                <a:solidFill>
                  <a:srgbClr val="FF0000"/>
                </a:solidFill>
              </a:rPr>
              <a:t>Competitions</a:t>
            </a:r>
          </a:p>
          <a:p>
            <a:pPr marL="342900" indent="-342900">
              <a:buClr>
                <a:srgbClr val="00B050"/>
              </a:buClr>
              <a:buFont typeface="Wingdings 3" panose="05040102010807070707" pitchFamily="18" charset="2"/>
              <a:buChar char=""/>
            </a:pPr>
            <a:r>
              <a:rPr lang="en-US" sz="2100" dirty="0" smtClean="0"/>
              <a:t>The packaging of the product may include an entry form which allows the customer to enter a competition. The prize is often an expensive item, such as a car. This again obviously encourages the consumer to buy the product.</a:t>
            </a:r>
          </a:p>
          <a:p>
            <a:pPr>
              <a:buClr>
                <a:srgbClr val="00B050"/>
              </a:buClr>
            </a:pPr>
            <a:r>
              <a:rPr lang="en-US" sz="2100" b="1" dirty="0" smtClean="0">
                <a:solidFill>
                  <a:srgbClr val="FF0000"/>
                </a:solidFill>
              </a:rPr>
              <a:t>Point-of-sale (POS) displays and demonstrations</a:t>
            </a:r>
          </a:p>
          <a:p>
            <a:pPr marL="342900" indent="-342900">
              <a:buClr>
                <a:srgbClr val="00B050"/>
              </a:buClr>
              <a:buFont typeface="Wingdings 3" panose="05040102010807070707" pitchFamily="18" charset="2"/>
              <a:buChar char=""/>
            </a:pPr>
            <a:r>
              <a:rPr lang="en-US" sz="2100" dirty="0" smtClean="0"/>
              <a:t>Point-of-sale  is the place where the product is being sold – usually a shop.</a:t>
            </a:r>
          </a:p>
          <a:p>
            <a:pPr marL="342900" indent="-342900">
              <a:buClr>
                <a:srgbClr val="00B050"/>
              </a:buClr>
              <a:buFont typeface="Wingdings 3" panose="05040102010807070707" pitchFamily="18" charset="2"/>
              <a:buChar char=""/>
            </a:pPr>
            <a:r>
              <a:rPr lang="en-US" sz="2100" dirty="0" smtClean="0"/>
              <a:t>In the shop, there may be a special display pf the product. With some products it can be an advantage to show how they should be used and therefore a demonstration in the shop can be a good way of encouraging customers to buy.</a:t>
            </a:r>
          </a:p>
        </p:txBody>
      </p:sp>
      <p:pic>
        <p:nvPicPr>
          <p:cNvPr id="2050" name="Picture 2" descr="http://1.bp.blogspot.com/-IJUc1Q287-Q/T__p0-xGS4I/AAAAAAAAApc/V10eI486jLU/s400/BOGOF+Collection.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48111" y="1170435"/>
            <a:ext cx="1639037" cy="105775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www.towerstimes.co.uk/history/from-the-archives/sw5/air/press0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46286" y="2346598"/>
            <a:ext cx="1640862" cy="194649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s://upload.wikimedia.org/wikipedia/commons/a/a1/Easter_PoS_Display.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46286" y="4409537"/>
            <a:ext cx="1640862" cy="218781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55730"/>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183</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800" dirty="0" smtClean="0">
                <a:latin typeface="Arial" panose="020B0604020202020204" pitchFamily="34" charset="0"/>
                <a:cs typeface="Arial" panose="020B0604020202020204" pitchFamily="34" charset="0"/>
              </a:rPr>
              <a:t>3.3.4 </a:t>
            </a:r>
            <a:r>
              <a:rPr lang="en-US" sz="2800" dirty="0" smtClean="0">
                <a:latin typeface="Arial" panose="020B0604020202020204" pitchFamily="34" charset="0"/>
                <a:cs typeface="Arial" panose="020B0604020202020204" pitchFamily="34" charset="0"/>
              </a:rPr>
              <a:t>– Promotion – After Sales and Samples</a:t>
            </a:r>
            <a:endParaRPr lang="en-US" sz="28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696742" cy="5586145"/>
          </a:xfrm>
          <a:prstGeom prst="rect">
            <a:avLst/>
          </a:prstGeom>
          <a:noFill/>
        </p:spPr>
        <p:txBody>
          <a:bodyPr wrap="square" rtlCol="0">
            <a:spAutoFit/>
          </a:bodyPr>
          <a:lstStyle/>
          <a:p>
            <a:pPr>
              <a:buClr>
                <a:srgbClr val="00B050"/>
              </a:buClr>
            </a:pPr>
            <a:r>
              <a:rPr lang="en-US" sz="2100" b="1" dirty="0" smtClean="0">
                <a:solidFill>
                  <a:srgbClr val="FF0000"/>
                </a:solidFill>
              </a:rPr>
              <a:t>After Sales Service</a:t>
            </a:r>
          </a:p>
          <a:p>
            <a:pPr marL="342900" indent="-342900">
              <a:buClr>
                <a:srgbClr val="00B050"/>
              </a:buClr>
              <a:buFont typeface="Wingdings 3" panose="05040102010807070707" pitchFamily="18" charset="2"/>
              <a:buChar char=""/>
            </a:pPr>
            <a:r>
              <a:rPr lang="en-US" sz="2100" dirty="0" smtClean="0"/>
              <a:t>With expensive products, like cars or computers, providing an after-sales service can be a way of encouraging the customer to buy. They can be reassured that, if the product goes wrong in the first weeks to take it back and get it repaired with no additional charge to themselves. This may be the customer buy from a shop that offers an after-sales service rather than from somewhere that does not.</a:t>
            </a:r>
          </a:p>
          <a:p>
            <a:pPr>
              <a:buClr>
                <a:srgbClr val="00B050"/>
              </a:buClr>
            </a:pPr>
            <a:r>
              <a:rPr lang="en-US" sz="2100" b="1" dirty="0" smtClean="0">
                <a:solidFill>
                  <a:srgbClr val="FF0000"/>
                </a:solidFill>
              </a:rPr>
              <a:t>Free Samples</a:t>
            </a:r>
          </a:p>
          <a:p>
            <a:pPr marL="342900" indent="-342900">
              <a:buClr>
                <a:srgbClr val="00B050"/>
              </a:buClr>
              <a:buFont typeface="Wingdings 3" panose="05040102010807070707" pitchFamily="18" charset="2"/>
              <a:buChar char=""/>
            </a:pPr>
            <a:r>
              <a:rPr lang="en-US" sz="2100" dirty="0" smtClean="0"/>
              <a:t>This is most commonly used with products like food, shampoo and cleaning products. A free sample can be handed out in the shop to encourage the customer to try the product and hopefully buy it. Free samples can also be given to given away with other products. E.g. new washing machines often contain a free sample of washing powder.</a:t>
            </a:r>
          </a:p>
        </p:txBody>
      </p:sp>
      <p:pic>
        <p:nvPicPr>
          <p:cNvPr id="2" name="Picture 2" descr="http://www.ottsilicone.com/wp-content/uploads/2015/01/after-service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967128" y="1149738"/>
            <a:ext cx="1853343" cy="1199142"/>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http://www.gbtserviceusa.com/img/our_leadership.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967127" y="2448404"/>
            <a:ext cx="1853343" cy="183090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descr="http://www.thingsasianparentsdo.com/wp-content/uploads/2013/01/21-Costco-Sample.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812"/>
          <a:stretch/>
        </p:blipFill>
        <p:spPr bwMode="auto">
          <a:xfrm>
            <a:off x="6967127" y="4395854"/>
            <a:ext cx="1853343" cy="1697442"/>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91594"/>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183</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3.3.4 </a:t>
            </a:r>
            <a:r>
              <a:rPr lang="en-US" sz="3200" dirty="0" smtClean="0">
                <a:latin typeface="Arial" panose="020B0604020202020204" pitchFamily="34" charset="0"/>
                <a:cs typeface="Arial" panose="020B0604020202020204" pitchFamily="34" charset="0"/>
              </a:rPr>
              <a:t>– Promotion – Revision Summary</a:t>
            </a:r>
            <a:endParaRPr lang="en-US" sz="32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415498"/>
          </a:xfrm>
          <a:prstGeom prst="rect">
            <a:avLst/>
          </a:prstGeom>
          <a:noFill/>
        </p:spPr>
        <p:txBody>
          <a:bodyPr wrap="square" rtlCol="0">
            <a:spAutoFit/>
          </a:bodyPr>
          <a:lstStyle/>
          <a:p>
            <a:pPr>
              <a:buClr>
                <a:srgbClr val="00B050"/>
              </a:buClr>
            </a:pPr>
            <a:r>
              <a:rPr lang="en-US" sz="2100" b="1" dirty="0" smtClean="0"/>
              <a:t>Types of Sales Promotion</a:t>
            </a:r>
          </a:p>
        </p:txBody>
      </p:sp>
      <p:sp>
        <p:nvSpPr>
          <p:cNvPr id="8" name="TextBox 7"/>
          <p:cNvSpPr txBox="1"/>
          <p:nvPr/>
        </p:nvSpPr>
        <p:spPr>
          <a:xfrm>
            <a:off x="3023294" y="3096876"/>
            <a:ext cx="3213032" cy="707886"/>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TYPES OF SALES PROMOTION</a:t>
            </a:r>
            <a:endParaRPr lang="en-GB" sz="2000" dirty="0"/>
          </a:p>
        </p:txBody>
      </p:sp>
      <p:sp>
        <p:nvSpPr>
          <p:cNvPr id="9" name="TextBox 8"/>
          <p:cNvSpPr txBox="1"/>
          <p:nvPr/>
        </p:nvSpPr>
        <p:spPr>
          <a:xfrm>
            <a:off x="1064354" y="1709519"/>
            <a:ext cx="2297499" cy="369332"/>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Money-Off Coupons</a:t>
            </a:r>
            <a:endParaRPr lang="en-GB" dirty="0"/>
          </a:p>
        </p:txBody>
      </p:sp>
      <p:cxnSp>
        <p:nvCxnSpPr>
          <p:cNvPr id="10" name="Straight Arrow Connector 9"/>
          <p:cNvCxnSpPr>
            <a:endCxn id="9" idx="2"/>
          </p:cNvCxnSpPr>
          <p:nvPr/>
        </p:nvCxnSpPr>
        <p:spPr>
          <a:xfrm flipH="1" flipV="1">
            <a:off x="2213104" y="2078851"/>
            <a:ext cx="810189" cy="101802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766204" y="1705962"/>
            <a:ext cx="1316149" cy="369332"/>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BOGOF</a:t>
            </a:r>
            <a:endParaRPr lang="en-GB" dirty="0"/>
          </a:p>
        </p:txBody>
      </p:sp>
      <p:sp>
        <p:nvSpPr>
          <p:cNvPr id="12" name="TextBox 11"/>
          <p:cNvSpPr txBox="1"/>
          <p:nvPr/>
        </p:nvSpPr>
        <p:spPr>
          <a:xfrm>
            <a:off x="399737" y="2907857"/>
            <a:ext cx="1790982" cy="646331"/>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Price Reductions</a:t>
            </a:r>
            <a:endParaRPr lang="en-GB" dirty="0"/>
          </a:p>
        </p:txBody>
      </p:sp>
      <p:sp>
        <p:nvSpPr>
          <p:cNvPr id="13" name="TextBox 12"/>
          <p:cNvSpPr txBox="1"/>
          <p:nvPr/>
        </p:nvSpPr>
        <p:spPr>
          <a:xfrm>
            <a:off x="463246" y="4428781"/>
            <a:ext cx="1471301" cy="646331"/>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Free Samples</a:t>
            </a:r>
            <a:endParaRPr lang="en-GB" dirty="0"/>
          </a:p>
        </p:txBody>
      </p:sp>
      <p:sp>
        <p:nvSpPr>
          <p:cNvPr id="14" name="TextBox 13"/>
          <p:cNvSpPr txBox="1"/>
          <p:nvPr/>
        </p:nvSpPr>
        <p:spPr>
          <a:xfrm>
            <a:off x="5154224" y="5021559"/>
            <a:ext cx="3065870" cy="646331"/>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Point-Of-Sale Demonstrations</a:t>
            </a:r>
            <a:endParaRPr lang="en-GB" dirty="0"/>
          </a:p>
        </p:txBody>
      </p:sp>
      <p:sp>
        <p:nvSpPr>
          <p:cNvPr id="15" name="TextBox 14"/>
          <p:cNvSpPr txBox="1"/>
          <p:nvPr/>
        </p:nvSpPr>
        <p:spPr>
          <a:xfrm>
            <a:off x="2284742" y="5059923"/>
            <a:ext cx="2287259" cy="646331"/>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Point-Of-Sale Displays</a:t>
            </a:r>
            <a:endParaRPr lang="en-GB" dirty="0"/>
          </a:p>
        </p:txBody>
      </p:sp>
      <p:cxnSp>
        <p:nvCxnSpPr>
          <p:cNvPr id="16" name="Straight Arrow Connector 15"/>
          <p:cNvCxnSpPr>
            <a:stCxn id="8" idx="1"/>
            <a:endCxn id="12" idx="3"/>
          </p:cNvCxnSpPr>
          <p:nvPr/>
        </p:nvCxnSpPr>
        <p:spPr>
          <a:xfrm flipH="1" flipV="1">
            <a:off x="2190719" y="3231023"/>
            <a:ext cx="832575" cy="21979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3" idx="3"/>
          </p:cNvCxnSpPr>
          <p:nvPr/>
        </p:nvCxnSpPr>
        <p:spPr>
          <a:xfrm flipH="1">
            <a:off x="1934547" y="3804762"/>
            <a:ext cx="1088747" cy="94718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0"/>
            <a:endCxn id="11" idx="2"/>
          </p:cNvCxnSpPr>
          <p:nvPr/>
        </p:nvCxnSpPr>
        <p:spPr>
          <a:xfrm flipH="1" flipV="1">
            <a:off x="4424279" y="2075294"/>
            <a:ext cx="205531" cy="102158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8" idx="2"/>
            <a:endCxn id="14" idx="0"/>
          </p:cNvCxnSpPr>
          <p:nvPr/>
        </p:nvCxnSpPr>
        <p:spPr>
          <a:xfrm>
            <a:off x="4629810" y="3804762"/>
            <a:ext cx="2057349" cy="1216797"/>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2"/>
            <a:endCxn id="15" idx="0"/>
          </p:cNvCxnSpPr>
          <p:nvPr/>
        </p:nvCxnSpPr>
        <p:spPr>
          <a:xfrm flipH="1">
            <a:off x="3428372" y="3804762"/>
            <a:ext cx="1201438" cy="1255161"/>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908267" y="1702189"/>
            <a:ext cx="1229725" cy="369332"/>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Free Gifts</a:t>
            </a:r>
            <a:endParaRPr lang="en-GB" dirty="0"/>
          </a:p>
        </p:txBody>
      </p:sp>
      <p:cxnSp>
        <p:nvCxnSpPr>
          <p:cNvPr id="29" name="Straight Arrow Connector 28"/>
          <p:cNvCxnSpPr>
            <a:endCxn id="28" idx="2"/>
          </p:cNvCxnSpPr>
          <p:nvPr/>
        </p:nvCxnSpPr>
        <p:spPr>
          <a:xfrm flipV="1">
            <a:off x="5486704" y="2071521"/>
            <a:ext cx="1036426" cy="102535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826605" y="2538525"/>
            <a:ext cx="1573979" cy="369332"/>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Competitions</a:t>
            </a:r>
            <a:endParaRPr lang="en-GB" dirty="0"/>
          </a:p>
        </p:txBody>
      </p:sp>
      <p:cxnSp>
        <p:nvCxnSpPr>
          <p:cNvPr id="33" name="Straight Arrow Connector 32"/>
          <p:cNvCxnSpPr>
            <a:stCxn id="8" idx="3"/>
            <a:endCxn id="32" idx="2"/>
          </p:cNvCxnSpPr>
          <p:nvPr/>
        </p:nvCxnSpPr>
        <p:spPr>
          <a:xfrm flipV="1">
            <a:off x="6236326" y="2907857"/>
            <a:ext cx="1377269" cy="54296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137992" y="3753216"/>
            <a:ext cx="1474850" cy="646331"/>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After Sales Service</a:t>
            </a:r>
            <a:endParaRPr lang="en-GB" dirty="0"/>
          </a:p>
        </p:txBody>
      </p:sp>
      <p:cxnSp>
        <p:nvCxnSpPr>
          <p:cNvPr id="47" name="Straight Arrow Connector 46"/>
          <p:cNvCxnSpPr>
            <a:stCxn id="8" idx="3"/>
            <a:endCxn id="46" idx="1"/>
          </p:cNvCxnSpPr>
          <p:nvPr/>
        </p:nvCxnSpPr>
        <p:spPr>
          <a:xfrm>
            <a:off x="6236326" y="3450819"/>
            <a:ext cx="901666" cy="625563"/>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83" name="TextBox 3082"/>
          <p:cNvSpPr txBox="1"/>
          <p:nvPr/>
        </p:nvSpPr>
        <p:spPr>
          <a:xfrm>
            <a:off x="323530" y="5949280"/>
            <a:ext cx="8496942" cy="646331"/>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b="1" dirty="0" smtClean="0">
                <a:latin typeface="Arial" panose="020B0604020202020204" pitchFamily="34" charset="0"/>
                <a:cs typeface="Arial" panose="020B0604020202020204" pitchFamily="34" charset="0"/>
              </a:rPr>
              <a:t>Tips for Success </a:t>
            </a:r>
            <a:r>
              <a:rPr lang="en-US" dirty="0" smtClean="0">
                <a:latin typeface="Arial" panose="020B0604020202020204" pitchFamily="34" charset="0"/>
                <a:cs typeface="Arial" panose="020B0604020202020204" pitchFamily="34" charset="0"/>
              </a:rPr>
              <a:t>– Make sure you can select a suitable sales promotion for particular products and explain why it is suitable.</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55839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3.3.1 </a:t>
            </a:r>
            <a:r>
              <a:rPr lang="en-GB" sz="3600" dirty="0"/>
              <a:t>– </a:t>
            </a:r>
            <a:r>
              <a:rPr lang="en-GB" sz="3600" dirty="0" smtClean="0"/>
              <a:t>The Marketing Mix</a:t>
            </a:r>
            <a:endParaRPr lang="en-GB" sz="36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237024117"/>
              </p:ext>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696744" cy="550766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70" dirty="0" smtClean="0">
                <a:latin typeface="Arial" panose="020B0604020202020204" pitchFamily="34" charset="0"/>
                <a:cs typeface="Arial" panose="020B0604020202020204" pitchFamily="34" charset="0"/>
              </a:rPr>
              <a:t>The </a:t>
            </a:r>
            <a:r>
              <a:rPr lang="en-US" sz="2070" b="1" dirty="0" smtClean="0">
                <a:latin typeface="Arial" panose="020B0604020202020204" pitchFamily="34" charset="0"/>
                <a:cs typeface="Arial" panose="020B0604020202020204" pitchFamily="34" charset="0"/>
              </a:rPr>
              <a:t>Marketing Mix</a:t>
            </a:r>
            <a:r>
              <a:rPr lang="en-US" sz="2070" dirty="0" smtClean="0">
                <a:latin typeface="Arial" panose="020B0604020202020204" pitchFamily="34" charset="0"/>
                <a:cs typeface="Arial" panose="020B0604020202020204" pitchFamily="34" charset="0"/>
              </a:rPr>
              <a:t> is a term which is used to describe all the activities which go into marketing a product (goods and services).</a:t>
            </a:r>
          </a:p>
          <a:p>
            <a:pPr marL="342900" indent="-342900">
              <a:buClr>
                <a:srgbClr val="00B050"/>
              </a:buClr>
              <a:buFont typeface="Wingdings 3" panose="05040102010807070707" pitchFamily="18" charset="2"/>
              <a:buChar char=""/>
            </a:pPr>
            <a:r>
              <a:rPr lang="en-US" sz="2070" dirty="0" smtClean="0">
                <a:latin typeface="Arial" panose="020B0604020202020204" pitchFamily="34" charset="0"/>
                <a:cs typeface="Arial" panose="020B0604020202020204" pitchFamily="34" charset="0"/>
              </a:rPr>
              <a:t>The producer might need to find out through market research what customers want from the product, then they may change the product to produce what consumers want. Once this is achieved, the producer has to convince the consumers that their product is the one that they want and that it meets their needs better than any of their competitors’ products. Producers do this by packaging. It is then advertised to make consumers believe that it is different to any of their competitors’ brands. The product also has to be sold in places that reinforce the brand image.</a:t>
            </a:r>
          </a:p>
          <a:p>
            <a:pPr marL="342900" indent="-342900">
              <a:buClr>
                <a:srgbClr val="00B050"/>
              </a:buClr>
              <a:buFont typeface="Wingdings 3" panose="05040102010807070707" pitchFamily="18" charset="2"/>
              <a:buChar char=""/>
            </a:pPr>
            <a:r>
              <a:rPr lang="en-US" sz="2070" dirty="0" smtClean="0">
                <a:latin typeface="Arial" panose="020B0604020202020204" pitchFamily="34" charset="0"/>
                <a:cs typeface="Arial" panose="020B0604020202020204" pitchFamily="34" charset="0"/>
              </a:rPr>
              <a:t>All of these activities are part of the marketing mix for a product. They are often summarized as the 4p’s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156</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8357462"/>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184</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0"/>
            <a:ext cx="7704856" cy="625434"/>
          </a:xfrm>
        </p:spPr>
        <p:txBody>
          <a:bodyPr>
            <a:noAutofit/>
          </a:bodyPr>
          <a:lstStyle/>
          <a:p>
            <a:pPr>
              <a:buClr>
                <a:srgbClr val="00B050"/>
              </a:buClr>
            </a:pPr>
            <a:r>
              <a:rPr lang="en-GB" sz="3200" dirty="0" smtClean="0">
                <a:solidFill>
                  <a:srgbClr val="FF0000"/>
                </a:solidFill>
                <a:latin typeface="Arial" panose="020B0604020202020204" pitchFamily="34" charset="0"/>
                <a:cs typeface="Arial" panose="020B0604020202020204" pitchFamily="34" charset="0"/>
              </a:rPr>
              <a:t>3.3.4 </a:t>
            </a:r>
            <a:r>
              <a:rPr lang="en-US" sz="3200" dirty="0" smtClean="0">
                <a:solidFill>
                  <a:srgbClr val="FF0000"/>
                </a:solidFill>
                <a:latin typeface="Arial" panose="020B0604020202020204" pitchFamily="34" charset="0"/>
                <a:cs typeface="Arial" panose="020B0604020202020204" pitchFamily="34" charset="0"/>
              </a:rPr>
              <a:t>– Sales Promotion – Advantages</a:t>
            </a:r>
            <a:endParaRPr lang="en-US" sz="3200" dirty="0">
              <a:solidFill>
                <a:srgbClr val="FF0000"/>
              </a:solidFill>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324535"/>
          </a:xfrm>
          <a:prstGeom prst="rect">
            <a:avLst/>
          </a:prstGeom>
          <a:noFill/>
        </p:spPr>
        <p:txBody>
          <a:bodyPr wrap="square" rtlCol="0">
            <a:spAutoFit/>
          </a:bodyPr>
          <a:lstStyle/>
          <a:p>
            <a:pPr marL="342900" indent="-342900">
              <a:buClr>
                <a:srgbClr val="00B050"/>
              </a:buClr>
              <a:buFont typeface="Wingdings 3" panose="05040102010807070707" pitchFamily="18" charset="2"/>
              <a:buChar char=""/>
            </a:pPr>
            <a:r>
              <a:rPr lang="en-US" sz="1700" dirty="0" smtClean="0"/>
              <a:t>It can promote sales at times in the year when sales are traditionally low (off-season purchases).</a:t>
            </a:r>
          </a:p>
          <a:p>
            <a:pPr marL="342900" indent="-342900">
              <a:buClr>
                <a:srgbClr val="00B050"/>
              </a:buClr>
              <a:buFont typeface="Wingdings 3" panose="05040102010807070707" pitchFamily="18" charset="2"/>
              <a:buChar char=""/>
            </a:pPr>
            <a:r>
              <a:rPr lang="en-US" sz="1700" dirty="0" smtClean="0"/>
              <a:t>It encourages new customers to try an existing product.</a:t>
            </a:r>
          </a:p>
          <a:p>
            <a:pPr marL="342900" indent="-342900">
              <a:buClr>
                <a:srgbClr val="00B050"/>
              </a:buClr>
              <a:buFont typeface="Wingdings 3" panose="05040102010807070707" pitchFamily="18" charset="2"/>
              <a:buChar char=""/>
            </a:pPr>
            <a:r>
              <a:rPr lang="en-US" sz="1700" dirty="0"/>
              <a:t>It encourages </a:t>
            </a:r>
            <a:r>
              <a:rPr lang="en-US" sz="1700" dirty="0" smtClean="0"/>
              <a:t>consumers to try a new product.</a:t>
            </a:r>
          </a:p>
          <a:p>
            <a:pPr marL="342900" indent="-342900">
              <a:buClr>
                <a:srgbClr val="00B050"/>
              </a:buClr>
              <a:buFont typeface="Wingdings 3" panose="05040102010807070707" pitchFamily="18" charset="2"/>
              <a:buChar char=""/>
            </a:pPr>
            <a:r>
              <a:rPr lang="en-US" sz="1700" dirty="0"/>
              <a:t>It </a:t>
            </a:r>
            <a:r>
              <a:rPr lang="en-US" sz="1700" dirty="0" smtClean="0"/>
              <a:t>encourages existing customers to buy a product more often or in greater quantities.</a:t>
            </a:r>
          </a:p>
          <a:p>
            <a:pPr marL="342900" indent="-342900">
              <a:buClr>
                <a:srgbClr val="00B050"/>
              </a:buClr>
              <a:buFont typeface="Wingdings 3" panose="05040102010807070707" pitchFamily="18" charset="2"/>
              <a:buChar char=""/>
            </a:pPr>
            <a:r>
              <a:rPr lang="en-US" sz="1700" dirty="0"/>
              <a:t>It encourages </a:t>
            </a:r>
            <a:r>
              <a:rPr lang="en-US" sz="1700" dirty="0" smtClean="0"/>
              <a:t>customers to buy your product instead of a competing brand.</a:t>
            </a:r>
          </a:p>
          <a:p>
            <a:pPr>
              <a:buClr>
                <a:srgbClr val="00B050"/>
              </a:buClr>
            </a:pPr>
            <a:r>
              <a:rPr lang="en-US" sz="1700" b="1" dirty="0" smtClean="0">
                <a:solidFill>
                  <a:srgbClr val="FF0000"/>
                </a:solidFill>
              </a:rPr>
              <a:t>Activity 14.4</a:t>
            </a:r>
          </a:p>
          <a:p>
            <a:pPr marL="342900" indent="-342900">
              <a:buClr>
                <a:srgbClr val="00B050"/>
              </a:buClr>
              <a:buFont typeface="Wingdings 3" panose="05040102010807070707" pitchFamily="18" charset="2"/>
              <a:buChar char=""/>
            </a:pPr>
            <a:r>
              <a:rPr lang="en-US" sz="1700" dirty="0" smtClean="0">
                <a:solidFill>
                  <a:srgbClr val="FF0000"/>
                </a:solidFill>
              </a:rPr>
              <a:t>Choose ten products which you and your friends buy regularly. Collect examples of promotions that have been used for these products and explain why these methods of promotion were being used.</a:t>
            </a:r>
          </a:p>
          <a:p>
            <a:pPr>
              <a:buClr>
                <a:srgbClr val="00B050"/>
              </a:buClr>
            </a:pPr>
            <a:r>
              <a:rPr lang="en-US" sz="1700" b="1" dirty="0" smtClean="0">
                <a:solidFill>
                  <a:srgbClr val="FF0000"/>
                </a:solidFill>
              </a:rPr>
              <a:t>Activity 14.5</a:t>
            </a:r>
          </a:p>
          <a:p>
            <a:pPr marL="342900" indent="-342900">
              <a:buClr>
                <a:srgbClr val="00B050"/>
              </a:buClr>
              <a:buFont typeface="Wingdings 3" panose="05040102010807070707" pitchFamily="18" charset="2"/>
              <a:buChar char=""/>
            </a:pPr>
            <a:r>
              <a:rPr lang="en-US" sz="1700" dirty="0" smtClean="0">
                <a:solidFill>
                  <a:srgbClr val="FF0000"/>
                </a:solidFill>
              </a:rPr>
              <a:t>For each of the following five products decide the best method of promotion to use. Explain your choice in each case.</a:t>
            </a:r>
          </a:p>
          <a:p>
            <a:pPr marL="633413" indent="-342900">
              <a:buClr>
                <a:srgbClr val="00B050"/>
              </a:buClr>
              <a:buFont typeface="+mj-lt"/>
              <a:buAutoNum type="alphaLcParenR"/>
            </a:pPr>
            <a:r>
              <a:rPr lang="en-US" sz="1700" dirty="0" smtClean="0">
                <a:solidFill>
                  <a:srgbClr val="FF0000"/>
                </a:solidFill>
              </a:rPr>
              <a:t>A new magazine aimed at teenage boys.</a:t>
            </a:r>
          </a:p>
          <a:p>
            <a:pPr marL="633413" indent="-342900">
              <a:buClr>
                <a:srgbClr val="00B050"/>
              </a:buClr>
              <a:buFont typeface="+mj-lt"/>
              <a:buAutoNum type="alphaLcParenR"/>
            </a:pPr>
            <a:r>
              <a:rPr lang="en-US" sz="1700" dirty="0" smtClean="0">
                <a:solidFill>
                  <a:srgbClr val="FF0000"/>
                </a:solidFill>
              </a:rPr>
              <a:t>A new type of pen which is very comfortable to sue and does not smudge.</a:t>
            </a:r>
          </a:p>
          <a:p>
            <a:pPr marL="633413" indent="-342900">
              <a:buClr>
                <a:srgbClr val="00B050"/>
              </a:buClr>
              <a:buFont typeface="+mj-lt"/>
              <a:buAutoNum type="alphaLcParenR"/>
            </a:pPr>
            <a:r>
              <a:rPr lang="en-US" sz="1700" dirty="0" smtClean="0">
                <a:solidFill>
                  <a:srgbClr val="FF0000"/>
                </a:solidFill>
              </a:rPr>
              <a:t>A company making a famous brand of football boots wants to expand sales.</a:t>
            </a:r>
          </a:p>
          <a:p>
            <a:pPr marL="633413" indent="-342900">
              <a:buClr>
                <a:srgbClr val="00B050"/>
              </a:buClr>
              <a:buFont typeface="+mj-lt"/>
              <a:buAutoNum type="alphaLcParenR"/>
            </a:pPr>
            <a:r>
              <a:rPr lang="en-US" sz="1700" dirty="0" smtClean="0">
                <a:solidFill>
                  <a:srgbClr val="FF0000"/>
                </a:solidFill>
              </a:rPr>
              <a:t>A new fast food takeaway opens in a small town.</a:t>
            </a:r>
          </a:p>
          <a:p>
            <a:pPr marL="633413" indent="-342900">
              <a:buClr>
                <a:srgbClr val="00B050"/>
              </a:buClr>
              <a:buFont typeface="+mj-lt"/>
              <a:buAutoNum type="alphaLcParenR"/>
            </a:pPr>
            <a:r>
              <a:rPr lang="en-US" sz="1700" dirty="0" smtClean="0">
                <a:solidFill>
                  <a:srgbClr val="FF0000"/>
                </a:solidFill>
              </a:rPr>
              <a:t>A soft toy has been invented that changes colour when hugged and can be dressed in different clothes which can also change colour when warmed.</a:t>
            </a:r>
          </a:p>
        </p:txBody>
      </p:sp>
      <p:sp>
        <p:nvSpPr>
          <p:cNvPr id="2" name="TextBox 1"/>
          <p:cNvSpPr txBox="1"/>
          <p:nvPr/>
        </p:nvSpPr>
        <p:spPr>
          <a:xfrm>
            <a:off x="8388424" y="5949280"/>
            <a:ext cx="432048"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59062088"/>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184</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0"/>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3.3.4 </a:t>
            </a:r>
            <a:r>
              <a:rPr lang="en-US" sz="3200" dirty="0">
                <a:latin typeface="Arial" panose="020B0604020202020204" pitchFamily="34" charset="0"/>
                <a:cs typeface="Arial" panose="020B0604020202020204" pitchFamily="34" charset="0"/>
              </a:rPr>
              <a:t>– Sales Promotion – Case Study</a:t>
            </a:r>
          </a:p>
        </p:txBody>
      </p:sp>
      <p:sp>
        <p:nvSpPr>
          <p:cNvPr id="3" name="TextBox 2"/>
          <p:cNvSpPr txBox="1"/>
          <p:nvPr/>
        </p:nvSpPr>
        <p:spPr>
          <a:xfrm>
            <a:off x="323530" y="1124744"/>
            <a:ext cx="5976662" cy="5324535"/>
          </a:xfrm>
          <a:prstGeom prst="rect">
            <a:avLst/>
          </a:prstGeom>
          <a:noFill/>
        </p:spPr>
        <p:txBody>
          <a:bodyPr wrap="square" rtlCol="0">
            <a:spAutoFit/>
          </a:bodyPr>
          <a:lstStyle/>
          <a:p>
            <a:pPr>
              <a:buClr>
                <a:srgbClr val="00B050"/>
              </a:buClr>
            </a:pPr>
            <a:r>
              <a:rPr lang="en-US" sz="2000" b="1" dirty="0" smtClean="0">
                <a:solidFill>
                  <a:srgbClr val="00B050"/>
                </a:solidFill>
              </a:rPr>
              <a:t>Case Study Example</a:t>
            </a:r>
          </a:p>
          <a:p>
            <a:pPr marL="342900" indent="-342900">
              <a:buClr>
                <a:srgbClr val="00B050"/>
              </a:buClr>
              <a:buFont typeface="Wingdings 3" panose="05040102010807070707" pitchFamily="18" charset="2"/>
              <a:buChar char=""/>
            </a:pPr>
            <a:r>
              <a:rPr lang="en-US" sz="2000" dirty="0" smtClean="0">
                <a:solidFill>
                  <a:srgbClr val="00B050"/>
                </a:solidFill>
              </a:rPr>
              <a:t>Mattel sell a range of Barbie Dolls for young children. They are sold through toy shops, where a special stand is provided for the shops to display the dolls so that they are easily seen by customers. A new Chinese Barbie doll in the range has just been introduced. To show children the new doll and its range of clothes, a representative of the company is visiting toy shops to demonstrate the doll and its accessories. Also, with each purchase of the new doll there is a chance to enter a prize draw – the first prize is a trip to Disneyland.</a:t>
            </a:r>
          </a:p>
          <a:p>
            <a:pPr>
              <a:buClr>
                <a:srgbClr val="00B050"/>
              </a:buClr>
            </a:pPr>
            <a:r>
              <a:rPr lang="en-US" sz="2000" b="1" dirty="0" smtClean="0">
                <a:solidFill>
                  <a:srgbClr val="FF0000"/>
                </a:solidFill>
              </a:rPr>
              <a:t>Activity 14.6</a:t>
            </a:r>
          </a:p>
          <a:p>
            <a:pPr marL="342900" indent="-342900">
              <a:buClr>
                <a:srgbClr val="00B050"/>
              </a:buClr>
              <a:buFont typeface="Wingdings 3" panose="05040102010807070707" pitchFamily="18" charset="2"/>
              <a:buChar char=""/>
            </a:pPr>
            <a:r>
              <a:rPr lang="en-US" sz="2000" dirty="0" smtClean="0">
                <a:solidFill>
                  <a:srgbClr val="FF0000"/>
                </a:solidFill>
              </a:rPr>
              <a:t>Using the case study above. Do you think all these ways to promote the new range of Barbie Dolls will be effective? Explain your answer.</a:t>
            </a:r>
          </a:p>
        </p:txBody>
      </p:sp>
      <p:pic>
        <p:nvPicPr>
          <p:cNvPr id="1028" name="Picture 4" descr="https://www.dollgenie.com/2012/W3323-L.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447263" y="4028001"/>
            <a:ext cx="1368152" cy="246784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http://www.gannett-cdn.com/-mm-/0390cbc1328d5856123416359e8542530ab5ed47/c=0-36-1500-1164&amp;r=x513&amp;c=680x510/local/-/media/2016/01/28/USATODAY/USATODAY/635895699118436810-Barbie-2016FashionistasCollection-Legal.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307350" y="1873936"/>
            <a:ext cx="2500852" cy="1947802"/>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http://ecx.images-amazon.com/images/I/51SG09R50GL.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300192" y="4008431"/>
            <a:ext cx="1673633" cy="244320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tatic.dezeen.com/uploads/2016/02/barbie-redesign-new-range-curvy-diverse_dezeen_936_5.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963807" y="1124744"/>
            <a:ext cx="1352609" cy="322880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196963"/>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3.3.4 </a:t>
            </a:r>
            <a:r>
              <a:rPr lang="en-US" sz="3600" dirty="0" smtClean="0">
                <a:latin typeface="Arial" panose="020B0604020202020204" pitchFamily="34" charset="0"/>
                <a:cs typeface="Arial" panose="020B0604020202020204" pitchFamily="34" charset="0"/>
              </a:rPr>
              <a:t>– Marketing Budgets</a:t>
            </a:r>
            <a:endParaRPr lang="en-US" sz="36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078313"/>
          </a:xfrm>
          <a:prstGeom prst="rect">
            <a:avLst/>
          </a:prstGeom>
          <a:noFill/>
        </p:spPr>
        <p:txBody>
          <a:bodyPr wrap="square" rtlCol="0">
            <a:spAutoFit/>
          </a:bodyPr>
          <a:lstStyle/>
          <a:p>
            <a:pPr>
              <a:buClr>
                <a:srgbClr val="00B050"/>
              </a:buClr>
            </a:pPr>
            <a:r>
              <a:rPr lang="en-US" b="1" dirty="0" smtClean="0"/>
              <a:t>The Importance of the Marketing Budget</a:t>
            </a:r>
          </a:p>
          <a:p>
            <a:pPr marL="342900" indent="-342900">
              <a:buClr>
                <a:srgbClr val="00B050"/>
              </a:buClr>
              <a:buFont typeface="Wingdings 3" panose="05040102010807070707" pitchFamily="18" charset="2"/>
              <a:buChar char=""/>
            </a:pPr>
            <a:r>
              <a:rPr lang="en-US" dirty="0" smtClean="0"/>
              <a:t>When deciding which type of promotion (advertising and sales promotion methods) will be the most suitable to sue for a particular product then the marketing budget is perhaps the most important factor in making promotional decisions.</a:t>
            </a:r>
          </a:p>
          <a:p>
            <a:pPr marL="342900" indent="-342900">
              <a:buClr>
                <a:srgbClr val="00B050"/>
              </a:buClr>
              <a:buFont typeface="Wingdings 3" panose="05040102010807070707" pitchFamily="18" charset="2"/>
              <a:buChar char=""/>
            </a:pPr>
            <a:r>
              <a:rPr lang="en-US" dirty="0" smtClean="0"/>
              <a:t>So, the size of the </a:t>
            </a:r>
            <a:r>
              <a:rPr lang="en-US" b="1" dirty="0" smtClean="0">
                <a:solidFill>
                  <a:srgbClr val="FF0000"/>
                </a:solidFill>
              </a:rPr>
              <a:t>marketing budget</a:t>
            </a:r>
            <a:r>
              <a:rPr lang="en-US" dirty="0" smtClean="0">
                <a:solidFill>
                  <a:srgbClr val="FF0000"/>
                </a:solidFill>
              </a:rPr>
              <a:t> </a:t>
            </a:r>
            <a:r>
              <a:rPr lang="en-US" dirty="0" smtClean="0"/>
              <a:t>is crucial. It specifies how much money is available to market the product or range, so that the Marketing department know how much they may spend. If the business cannot afford a very large budget, this will limit the places where the business can advertise. For instance, if the budget is small, TV advertising will not be possible, and the number of times adverts appear in a magazine could be higher if the budget was larger.</a:t>
            </a:r>
          </a:p>
          <a:p>
            <a:pPr marL="342900" indent="-342900">
              <a:buClr>
                <a:srgbClr val="00B050"/>
              </a:buClr>
              <a:buFont typeface="Wingdings 3" panose="05040102010807070707" pitchFamily="18" charset="2"/>
              <a:buChar char=""/>
            </a:pPr>
            <a:r>
              <a:rPr lang="en-US" dirty="0" smtClean="0"/>
              <a:t>The need for cost-effectiveness in spending the marketing budget is very important. A business will need to compare the cost of advertising with the increase in expected sales. It is not good to spend large amounts of money on an advertising campaign if there is only a small increase in sales.</a:t>
            </a:r>
          </a:p>
          <a:p>
            <a:pPr marL="342900" indent="-342900">
              <a:buClr>
                <a:srgbClr val="00B050"/>
              </a:buClr>
              <a:buFont typeface="Wingdings 3" panose="05040102010807070707" pitchFamily="18" charset="2"/>
              <a:buChar char=""/>
            </a:pPr>
            <a:r>
              <a:rPr lang="en-US" dirty="0" smtClean="0"/>
              <a:t>Small firms will find it very difficult to compete with larger ones because of the large marketing budget available to them.</a:t>
            </a:r>
          </a:p>
        </p:txBody>
      </p:sp>
    </p:spTree>
    <p:extLst>
      <p:ext uri="{BB962C8B-B14F-4D97-AF65-F5344CB8AC3E}">
        <p14:creationId xmlns:p14="http://schemas.microsoft.com/office/powerpoint/2010/main" val="1008159357"/>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3.3.4 </a:t>
            </a:r>
            <a:r>
              <a:rPr lang="en-US" sz="3600" dirty="0" smtClean="0">
                <a:latin typeface="Arial" panose="020B0604020202020204" pitchFamily="34" charset="0"/>
                <a:cs typeface="Arial" panose="020B0604020202020204" pitchFamily="34" charset="0"/>
              </a:rPr>
              <a:t>– Marketing Budgets</a:t>
            </a:r>
            <a:endParaRPr lang="en-US" sz="36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355312"/>
          </a:xfrm>
          <a:prstGeom prst="rect">
            <a:avLst/>
          </a:prstGeom>
          <a:noFill/>
        </p:spPr>
        <p:txBody>
          <a:bodyPr wrap="square" rtlCol="0">
            <a:spAutoFit/>
          </a:bodyPr>
          <a:lstStyle/>
          <a:p>
            <a:pPr>
              <a:buClr>
                <a:srgbClr val="00B050"/>
              </a:buClr>
            </a:pPr>
            <a:r>
              <a:rPr lang="en-US" b="1" dirty="0" smtClean="0"/>
              <a:t>Which Type of Promotion Should be Used.</a:t>
            </a:r>
          </a:p>
          <a:p>
            <a:pPr marL="342900" indent="-342900">
              <a:buClr>
                <a:srgbClr val="00B050"/>
              </a:buClr>
              <a:buFont typeface="Wingdings 3" panose="05040102010807070707" pitchFamily="18" charset="2"/>
              <a:buChar char=""/>
            </a:pPr>
            <a:r>
              <a:rPr lang="en-US" dirty="0" smtClean="0"/>
              <a:t>The following points also need to be considered when deciding on the type of promotion to use:</a:t>
            </a:r>
          </a:p>
          <a:p>
            <a:pPr marL="457200" indent="-225425">
              <a:buClr>
                <a:srgbClr val="00B050"/>
              </a:buClr>
              <a:buFont typeface="Arial" panose="020B0604020202020204" pitchFamily="34" charset="0"/>
              <a:buChar char="•"/>
            </a:pPr>
            <a:r>
              <a:rPr lang="en-US" b="1" dirty="0" smtClean="0"/>
              <a:t>The stage of the product life cycle has been reached </a:t>
            </a:r>
            <a:r>
              <a:rPr lang="en-US" dirty="0" smtClean="0"/>
              <a:t>(see 3.2), to see which stages of the life cycle require different methods of promotion, If the product is new and just been launched, the advertising may be more informative, but of the product is well established and is at maturity then the advertising may be persuasive.</a:t>
            </a:r>
          </a:p>
          <a:p>
            <a:pPr marL="457200" indent="-225425">
              <a:buClr>
                <a:srgbClr val="00B050"/>
              </a:buClr>
              <a:buFont typeface="Arial" panose="020B0604020202020204" pitchFamily="34" charset="0"/>
              <a:buChar char="•"/>
            </a:pPr>
            <a:r>
              <a:rPr lang="en-US" b="1" dirty="0" smtClean="0"/>
              <a:t>The nature if the product itself. </a:t>
            </a:r>
            <a:r>
              <a:rPr lang="en-US" dirty="0" smtClean="0"/>
              <a:t> If the product is a producer good, the type of promotion that would be used when promoting the product to other producers will be quite different to the methods used with consumer goods, i.e. money-off coupons would not be suitable, but discounts when goods are purchased in  bulk would be appropriate. Businesses would not be influenced by collecting money-off coupons, but they will buy in large quantities and will be influenced by a discount. A product sold to other businesses, e.g. a machine to wrap perfume, will not be advertised in the same way as the perfume itself, which will be bought by consumers. The advertising for the machine will be informative, while the advertising for the perfume will be persuasive.</a:t>
            </a:r>
            <a:endParaRPr lang="en-US" b="1" dirty="0" smtClean="0"/>
          </a:p>
        </p:txBody>
      </p:sp>
    </p:spTree>
    <p:extLst>
      <p:ext uri="{BB962C8B-B14F-4D97-AF65-F5344CB8AC3E}">
        <p14:creationId xmlns:p14="http://schemas.microsoft.com/office/powerpoint/2010/main" val="2161477907"/>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600" dirty="0" smtClean="0">
                <a:latin typeface="Arial" panose="020B0604020202020204" pitchFamily="34" charset="0"/>
                <a:cs typeface="Arial" panose="020B0604020202020204" pitchFamily="34" charset="0"/>
              </a:rPr>
              <a:t>3.3.4 </a:t>
            </a:r>
            <a:r>
              <a:rPr lang="en-US" sz="3600" dirty="0" smtClean="0">
                <a:latin typeface="Arial" panose="020B0604020202020204" pitchFamily="34" charset="0"/>
                <a:cs typeface="Arial" panose="020B0604020202020204" pitchFamily="34" charset="0"/>
              </a:rPr>
              <a:t>– Marketing Budgets</a:t>
            </a:r>
            <a:endParaRPr lang="en-US" sz="36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4228850"/>
          </a:xfrm>
          <a:prstGeom prst="rect">
            <a:avLst/>
          </a:prstGeom>
          <a:noFill/>
        </p:spPr>
        <p:txBody>
          <a:bodyPr wrap="square" rtlCol="0">
            <a:spAutoFit/>
          </a:bodyPr>
          <a:lstStyle/>
          <a:p>
            <a:pPr marL="225425" indent="-225425">
              <a:buClr>
                <a:srgbClr val="00B050"/>
              </a:buClr>
              <a:buFont typeface="Arial" panose="020B0604020202020204" pitchFamily="34" charset="0"/>
              <a:buChar char="•"/>
            </a:pPr>
            <a:r>
              <a:rPr lang="en-US" sz="1680" b="1" dirty="0" smtClean="0"/>
              <a:t>The cultural issues involved in international marketing. </a:t>
            </a:r>
            <a:r>
              <a:rPr lang="en-US" sz="1680" dirty="0" smtClean="0"/>
              <a:t>If the product is to be sold abroad then different type of promotion may be appropriate. The advertising media used will be dependent on factors such as the number of televisions owned, literacy of the population, availability of radio and cinema. It is no use advertising in a national newspaper if most of the population do not read or cannot afford a newspaper. </a:t>
            </a:r>
          </a:p>
          <a:p>
            <a:pPr marL="225425" indent="-225425">
              <a:buClr>
                <a:srgbClr val="00B050"/>
              </a:buClr>
              <a:buFont typeface="Arial" panose="020B0604020202020204" pitchFamily="34" charset="0"/>
              <a:buChar char="•"/>
            </a:pPr>
            <a:r>
              <a:rPr lang="en-US" sz="1680" dirty="0" smtClean="0"/>
              <a:t>Free samples, competitions, special offers, etc. will also have it desirable for the culture of the population. In some countries it might not be usual to enter competitions and therefor this promotional route would not act as an attraction to buy the product. The business might need to consider the types of promotion in terms of what is acceptable to people in the countries where the product is being sold. E.g. the use of women in adverts or the promotion of alcohol would not be allowed in some parts of the world.</a:t>
            </a:r>
          </a:p>
          <a:p>
            <a:pPr marL="225425" indent="-225425">
              <a:buClr>
                <a:srgbClr val="00B050"/>
              </a:buClr>
              <a:buFont typeface="Arial" panose="020B0604020202020204" pitchFamily="34" charset="0"/>
              <a:buChar char="•"/>
            </a:pPr>
            <a:r>
              <a:rPr lang="en-US" sz="1680" b="1" dirty="0" smtClean="0"/>
              <a:t>The Nature of the Target Market – </a:t>
            </a:r>
            <a:r>
              <a:rPr lang="en-US" sz="1680" dirty="0" smtClean="0"/>
              <a:t>whether it is local, national or international and its size – a local market will require different media to a national one or an international one. Is the product a specialist product such as water skis or is it one that is sold to the majority of the population such as cola? </a:t>
            </a:r>
            <a:endParaRPr lang="en-US" sz="1680" b="1" dirty="0" smtClean="0"/>
          </a:p>
        </p:txBody>
      </p:sp>
      <p:sp>
        <p:nvSpPr>
          <p:cNvPr id="5" name="TextBox 4"/>
          <p:cNvSpPr txBox="1"/>
          <p:nvPr/>
        </p:nvSpPr>
        <p:spPr>
          <a:xfrm>
            <a:off x="323530" y="5517232"/>
            <a:ext cx="8496942" cy="1077218"/>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1600" b="1" dirty="0" smtClean="0">
                <a:latin typeface="Arial" panose="020B0604020202020204" pitchFamily="34" charset="0"/>
                <a:cs typeface="Arial" panose="020B0604020202020204" pitchFamily="34" charset="0"/>
              </a:rPr>
              <a:t>Tips for Success </a:t>
            </a:r>
            <a:r>
              <a:rPr lang="en-US" sz="1600" dirty="0" smtClean="0">
                <a:latin typeface="Arial" panose="020B0604020202020204" pitchFamily="34" charset="0"/>
                <a:cs typeface="Arial" panose="020B0604020202020204" pitchFamily="34" charset="0"/>
              </a:rPr>
              <a:t>– Remember that advertising does not necessarily increase sales and profits. A lot of money can be spent on advertising and not be effective. Advertising may increase sales, but if prices have been reduced and advertising expenditure increased then profits may not increase.</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4011328"/>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186</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200" dirty="0" smtClean="0">
                <a:latin typeface="Arial" panose="020B0604020202020204" pitchFamily="34" charset="0"/>
                <a:cs typeface="Arial" panose="020B0604020202020204" pitchFamily="34" charset="0"/>
              </a:rPr>
              <a:t>3.3.4 </a:t>
            </a:r>
            <a:r>
              <a:rPr lang="en-US" sz="3200" dirty="0" smtClean="0">
                <a:latin typeface="Arial" panose="020B0604020202020204" pitchFamily="34" charset="0"/>
                <a:cs typeface="Arial" panose="020B0604020202020204" pitchFamily="34" charset="0"/>
              </a:rPr>
              <a:t>– Public Relations / Sponsorship</a:t>
            </a:r>
            <a:endParaRPr lang="en-US" sz="32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264694" cy="5509200"/>
          </a:xfrm>
          <a:prstGeom prst="rect">
            <a:avLst/>
          </a:prstGeom>
          <a:noFill/>
        </p:spPr>
        <p:txBody>
          <a:bodyPr wrap="square" rtlCol="0">
            <a:spAutoFit/>
          </a:bodyPr>
          <a:lstStyle/>
          <a:p>
            <a:pPr marL="285750" indent="-285750">
              <a:buClr>
                <a:srgbClr val="00B050"/>
              </a:buClr>
              <a:buFont typeface="Wingdings 3" panose="05040102010807070707" pitchFamily="18" charset="2"/>
              <a:buChar char=""/>
            </a:pPr>
            <a:r>
              <a:rPr lang="en-US" sz="2200" dirty="0" smtClean="0"/>
              <a:t>This is concerned with promoting a good image for the company and/or its products. Public relations can take many forms, from sponsoring events such as football matches, to publicity stunts where employees, or owners of the company take part in a sponsored activity for a good cause, to to raise awareness.</a:t>
            </a:r>
          </a:p>
          <a:p>
            <a:pPr marL="285750" indent="-285750">
              <a:buClr>
                <a:srgbClr val="00B050"/>
              </a:buClr>
              <a:buFont typeface="Wingdings 3" panose="05040102010807070707" pitchFamily="18" charset="2"/>
              <a:buChar char=""/>
            </a:pPr>
            <a:r>
              <a:rPr lang="en-US" sz="2200" dirty="0" smtClean="0"/>
              <a:t>Another example is where companies donate some of their products to charity – for relief when there has been a natural disaster, or food for victims of a famine.</a:t>
            </a:r>
          </a:p>
          <a:p>
            <a:pPr marL="285750" indent="-285750">
              <a:buClr>
                <a:srgbClr val="00B050"/>
              </a:buClr>
              <a:buFont typeface="Wingdings 3" panose="05040102010807070707" pitchFamily="18" charset="2"/>
              <a:buChar char=""/>
            </a:pPr>
            <a:r>
              <a:rPr lang="en-US" sz="2200" dirty="0" smtClean="0"/>
              <a:t>All these types of activity raise the public’s awareness of the company and its products, and increase the likelihood of their choosing its products </a:t>
            </a:r>
            <a:r>
              <a:rPr lang="en-US" sz="2200" dirty="0"/>
              <a:t>o</a:t>
            </a:r>
            <a:r>
              <a:rPr lang="en-US" sz="2200" dirty="0" smtClean="0"/>
              <a:t>ver its competitors.</a:t>
            </a:r>
          </a:p>
        </p:txBody>
      </p:sp>
      <p:pic>
        <p:nvPicPr>
          <p:cNvPr id="1026" name="Picture 2" descr="http://sandiegofoodbank.org/wp-content/uploads/2011/12/banne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305" r="4271"/>
          <a:stretch/>
        </p:blipFill>
        <p:spPr bwMode="auto">
          <a:xfrm>
            <a:off x="6587148" y="1196753"/>
            <a:ext cx="2233324" cy="115212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2.bp.blogspot.com/-U9SoVjkhn1c/U5CtRATWB9I/AAAAAAAAp2g/i6m1PcLnCWs/s1600/Coca-Cola+Advertisements+in+Nazi+Germany+in+the+1930s+(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1772" y="2492899"/>
            <a:ext cx="2238700" cy="208823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encrypted-tbn2.gstatic.com/images?q=tbn:ANd9GcTQyAqS2fCXGcBGpZ_jrw4oACi52xLBKWmFDlGfAEWgp2y_AFn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1771" y="4725147"/>
            <a:ext cx="2212133" cy="16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467637"/>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186</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900" dirty="0" smtClean="0">
                <a:latin typeface="Arial" panose="020B0604020202020204" pitchFamily="34" charset="0"/>
                <a:cs typeface="Arial" panose="020B0604020202020204" pitchFamily="34" charset="0"/>
              </a:rPr>
              <a:t>3.3.5 </a:t>
            </a:r>
            <a:r>
              <a:rPr lang="en-US" sz="2900" dirty="0" smtClean="0">
                <a:latin typeface="Arial" panose="020B0604020202020204" pitchFamily="34" charset="0"/>
                <a:cs typeface="Arial" panose="020B0604020202020204" pitchFamily="34" charset="0"/>
              </a:rPr>
              <a:t>– Technology and the Marketing Mix</a:t>
            </a:r>
            <a:endParaRPr lang="en-US" sz="29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120678" cy="5416868"/>
          </a:xfrm>
          <a:prstGeom prst="rect">
            <a:avLst/>
          </a:prstGeom>
          <a:noFill/>
        </p:spPr>
        <p:txBody>
          <a:bodyPr wrap="square" rtlCol="0">
            <a:spAutoFit/>
          </a:bodyPr>
          <a:lstStyle/>
          <a:p>
            <a:pPr>
              <a:buClr>
                <a:srgbClr val="00B050"/>
              </a:buClr>
            </a:pPr>
            <a:r>
              <a:rPr lang="en-US" sz="1730" b="1" dirty="0" smtClean="0"/>
              <a:t>How technology influences the Marketing Mix</a:t>
            </a:r>
          </a:p>
          <a:p>
            <a:pPr marL="285750" indent="-285750">
              <a:buClr>
                <a:srgbClr val="00B050"/>
              </a:buClr>
              <a:buFont typeface="Wingdings 3" panose="05040102010807070707" pitchFamily="18" charset="2"/>
              <a:buChar char=""/>
            </a:pPr>
            <a:r>
              <a:rPr lang="en-US" sz="1730" dirty="0" smtClean="0"/>
              <a:t>New technology is becoming integrated into marketing decisions. It presents new opportunities for businesses to market their products and services and it means there are frequent changes to all four elements of the marketing mix.</a:t>
            </a:r>
          </a:p>
          <a:p>
            <a:pPr marL="285750" indent="-285750">
              <a:buClr>
                <a:srgbClr val="00B050"/>
              </a:buClr>
              <a:buFont typeface="Wingdings 3" panose="05040102010807070707" pitchFamily="18" charset="2"/>
              <a:buChar char=""/>
            </a:pPr>
            <a:r>
              <a:rPr lang="en-US" sz="1730" dirty="0" smtClean="0"/>
              <a:t>The </a:t>
            </a:r>
            <a:r>
              <a:rPr lang="en-US" sz="1730" b="1" dirty="0" smtClean="0">
                <a:solidFill>
                  <a:srgbClr val="FF0000"/>
                </a:solidFill>
              </a:rPr>
              <a:t>product</a:t>
            </a:r>
            <a:r>
              <a:rPr lang="en-US" sz="1730" dirty="0" smtClean="0">
                <a:solidFill>
                  <a:srgbClr val="FF0000"/>
                </a:solidFill>
              </a:rPr>
              <a:t> </a:t>
            </a:r>
            <a:r>
              <a:rPr lang="en-US" sz="1730" dirty="0" smtClean="0"/>
              <a:t>part of the marketing mix may be changed to respond to new technology, e.g. new features added to mobile (cell) phones. Social networking sites such as Facebook are changing the way businesses reach their potential customers. Twitter, pop-ups, sponsored links, paying search engines to put their websites at the top of searches, own reviews on websites, blogs, to name but a few are all new ways businesses are using to </a:t>
            </a:r>
            <a:r>
              <a:rPr lang="en-US" sz="1730" b="1" dirty="0" smtClean="0">
                <a:solidFill>
                  <a:srgbClr val="FF0000"/>
                </a:solidFill>
              </a:rPr>
              <a:t>promote</a:t>
            </a:r>
            <a:r>
              <a:rPr lang="en-US" sz="1730" dirty="0" smtClean="0">
                <a:solidFill>
                  <a:srgbClr val="FF0000"/>
                </a:solidFill>
              </a:rPr>
              <a:t> </a:t>
            </a:r>
            <a:r>
              <a:rPr lang="en-US" sz="1730" dirty="0" smtClean="0"/>
              <a:t>their business or its products on the internet.</a:t>
            </a:r>
          </a:p>
          <a:p>
            <a:pPr marL="285750" indent="-285750">
              <a:buClr>
                <a:srgbClr val="00B050"/>
              </a:buClr>
              <a:buFont typeface="Wingdings 3" panose="05040102010807070707" pitchFamily="18" charset="2"/>
              <a:buChar char=""/>
            </a:pPr>
            <a:r>
              <a:rPr lang="en-US" sz="1730" dirty="0" smtClean="0"/>
              <a:t>The internet allows businesses to gather information about customer purchasing habits which means dynamic </a:t>
            </a:r>
            <a:r>
              <a:rPr lang="en-US" sz="1730" b="1" dirty="0" smtClean="0">
                <a:solidFill>
                  <a:srgbClr val="FF0000"/>
                </a:solidFill>
              </a:rPr>
              <a:t>pricing</a:t>
            </a:r>
            <a:r>
              <a:rPr lang="en-US" sz="1730" dirty="0" smtClean="0">
                <a:solidFill>
                  <a:srgbClr val="FF0000"/>
                </a:solidFill>
              </a:rPr>
              <a:t> </a:t>
            </a:r>
            <a:r>
              <a:rPr lang="en-US" sz="1730" dirty="0" smtClean="0"/>
              <a:t>can be used to raise revenue. And finally, the internet has facilitated the widespread use of online purchasing – e-commerce (</a:t>
            </a:r>
            <a:r>
              <a:rPr lang="en-US" sz="1730" b="1" dirty="0" smtClean="0">
                <a:solidFill>
                  <a:srgbClr val="FF0000"/>
                </a:solidFill>
              </a:rPr>
              <a:t>place</a:t>
            </a:r>
            <a:r>
              <a:rPr lang="en-US" sz="1730" dirty="0" smtClean="0">
                <a:solidFill>
                  <a:srgbClr val="FF0000"/>
                </a:solidFill>
              </a:rPr>
              <a:t> </a:t>
            </a:r>
            <a:r>
              <a:rPr lang="en-US" sz="1730" dirty="0" smtClean="0"/>
              <a:t>is covered in 3.4)</a:t>
            </a:r>
          </a:p>
        </p:txBody>
      </p:sp>
      <p:pic>
        <p:nvPicPr>
          <p:cNvPr id="2050" name="Picture 2" descr="http://www.socialmediaexaminer.com/wp-content/uploads/2015/01/rab-destop-news-feed-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2635" y="1150985"/>
            <a:ext cx="2267836" cy="163000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s://g.twimg.com/blog/blog/image/Screen_Shot_2014-11-10_at_3.51.24_PM.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30" t="4776" r="4041" b="5224"/>
          <a:stretch/>
        </p:blipFill>
        <p:spPr bwMode="auto">
          <a:xfrm>
            <a:off x="6552992" y="2934504"/>
            <a:ext cx="2275335" cy="164662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184ynl3xrypi2ruscv1a607s.wpengine.netdna-cdn.com/wp-content/uploads/2014/12/plm-360-idea-statio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2635" y="4653136"/>
            <a:ext cx="2267835" cy="186347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629116"/>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900" dirty="0" smtClean="0">
                <a:latin typeface="Arial" panose="020B0604020202020204" pitchFamily="34" charset="0"/>
                <a:cs typeface="Arial" panose="020B0604020202020204" pitchFamily="34" charset="0"/>
              </a:rPr>
              <a:t>3.3.5 </a:t>
            </a:r>
            <a:r>
              <a:rPr lang="en-US" sz="2900" dirty="0" smtClean="0">
                <a:latin typeface="Arial" panose="020B0604020202020204" pitchFamily="34" charset="0"/>
                <a:cs typeface="Arial" panose="020B0604020202020204" pitchFamily="34" charset="0"/>
              </a:rPr>
              <a:t>– Technology and the Marketing Mix</a:t>
            </a:r>
            <a:endParaRPr lang="en-US" sz="29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624734" cy="5586145"/>
          </a:xfrm>
          <a:prstGeom prst="rect">
            <a:avLst/>
          </a:prstGeom>
          <a:noFill/>
        </p:spPr>
        <p:txBody>
          <a:bodyPr wrap="square" rtlCol="0">
            <a:spAutoFit/>
          </a:bodyPr>
          <a:lstStyle/>
          <a:p>
            <a:pPr>
              <a:buClr>
                <a:srgbClr val="00B050"/>
              </a:buClr>
            </a:pPr>
            <a:r>
              <a:rPr lang="en-US" sz="1700" b="1" dirty="0" smtClean="0">
                <a:solidFill>
                  <a:srgbClr val="FF0000"/>
                </a:solidFill>
              </a:rPr>
              <a:t>Activity 14.7</a:t>
            </a:r>
          </a:p>
          <a:p>
            <a:pPr marL="285750" indent="-285750">
              <a:buClr>
                <a:srgbClr val="00B050"/>
              </a:buClr>
              <a:buFont typeface="Wingdings 3" panose="05040102010807070707" pitchFamily="18" charset="2"/>
              <a:buChar char=""/>
            </a:pPr>
            <a:r>
              <a:rPr lang="en-US" sz="1700" dirty="0" smtClean="0">
                <a:solidFill>
                  <a:srgbClr val="FF0000"/>
                </a:solidFill>
              </a:rPr>
              <a:t>Research the internet to find different ways businesses advertise on the internet. Write down a list of least ten different businesses or products and how they are being advertised. (Try to include a variety of methods they are using.)</a:t>
            </a:r>
          </a:p>
          <a:p>
            <a:pPr marL="285750" indent="-285750">
              <a:buClr>
                <a:srgbClr val="00B050"/>
              </a:buClr>
              <a:buFont typeface="Wingdings 3" panose="05040102010807070707" pitchFamily="18" charset="2"/>
              <a:buChar char=""/>
            </a:pPr>
            <a:r>
              <a:rPr lang="en-US" sz="1700" dirty="0" smtClean="0">
                <a:solidFill>
                  <a:srgbClr val="FF0000"/>
                </a:solidFill>
              </a:rPr>
              <a:t>Include screenshots of the adverts if possible.</a:t>
            </a:r>
          </a:p>
          <a:p>
            <a:pPr marL="285750" indent="-285750">
              <a:buClr>
                <a:srgbClr val="00B050"/>
              </a:buClr>
              <a:buFont typeface="Wingdings 3" panose="05040102010807070707" pitchFamily="18" charset="2"/>
              <a:buChar char=""/>
            </a:pPr>
            <a:r>
              <a:rPr lang="en-US" sz="1700" dirty="0" smtClean="0"/>
              <a:t>There are a number of benefits to a business of advertising on social networking sites such as Facebook.</a:t>
            </a:r>
          </a:p>
          <a:p>
            <a:pPr marL="457200" indent="-227013">
              <a:buClr>
                <a:srgbClr val="00B050"/>
              </a:buClr>
              <a:buFont typeface="Arial" panose="020B0604020202020204" pitchFamily="34" charset="0"/>
              <a:buChar char="•"/>
            </a:pPr>
            <a:r>
              <a:rPr lang="en-US" sz="1700" dirty="0" smtClean="0"/>
              <a:t>Targets a specific demographic group</a:t>
            </a:r>
          </a:p>
          <a:p>
            <a:pPr marL="457200" indent="-227013">
              <a:buClr>
                <a:srgbClr val="00B050"/>
              </a:buClr>
              <a:buFont typeface="Arial" panose="020B0604020202020204" pitchFamily="34" charset="0"/>
              <a:buChar char="•"/>
            </a:pPr>
            <a:r>
              <a:rPr lang="en-US" sz="1700" dirty="0" smtClean="0"/>
              <a:t>Guarantees target customers  see advert when they go onto Facebook.</a:t>
            </a:r>
          </a:p>
          <a:p>
            <a:pPr marL="457200" indent="-227013">
              <a:buClr>
                <a:srgbClr val="00B050"/>
              </a:buClr>
              <a:buFont typeface="Arial" panose="020B0604020202020204" pitchFamily="34" charset="0"/>
              <a:buChar char="•"/>
            </a:pPr>
            <a:r>
              <a:rPr lang="en-US" sz="1700" dirty="0" smtClean="0"/>
              <a:t>Speed in response to market changes – information can be updated regularly.</a:t>
            </a:r>
          </a:p>
          <a:p>
            <a:pPr marL="457200" indent="-227013">
              <a:buClr>
                <a:srgbClr val="00B050"/>
              </a:buClr>
              <a:buFont typeface="Arial" panose="020B0604020202020204" pitchFamily="34" charset="0"/>
              <a:buChar char="•"/>
            </a:pPr>
            <a:r>
              <a:rPr lang="en-US" sz="1700" dirty="0" smtClean="0"/>
              <a:t>Cheap to use – it has no costs if just placing advertisements.</a:t>
            </a:r>
          </a:p>
          <a:p>
            <a:pPr marL="457200" indent="-227013">
              <a:buClr>
                <a:srgbClr val="00B050"/>
              </a:buClr>
              <a:buFont typeface="Arial" panose="020B0604020202020204" pitchFamily="34" charset="0"/>
              <a:buChar char="•"/>
            </a:pPr>
            <a:r>
              <a:rPr lang="en-US" sz="1700" dirty="0" smtClean="0"/>
              <a:t>Reaches groups that are difficult to reach any other way.</a:t>
            </a:r>
          </a:p>
          <a:p>
            <a:pPr marL="285750" indent="-285750">
              <a:buClr>
                <a:srgbClr val="00B050"/>
              </a:buClr>
              <a:buFont typeface="Wingdings 3" panose="05040102010807070707" pitchFamily="18" charset="2"/>
              <a:buChar char=""/>
            </a:pPr>
            <a:r>
              <a:rPr lang="en-US" sz="1700" dirty="0" smtClean="0"/>
              <a:t>However there are disadvantages too:</a:t>
            </a:r>
          </a:p>
          <a:p>
            <a:pPr marL="457200" indent="-227013">
              <a:buClr>
                <a:srgbClr val="00B050"/>
              </a:buClr>
              <a:buFont typeface="Arial" panose="020B0604020202020204" pitchFamily="34" charset="0"/>
              <a:buChar char="•"/>
            </a:pPr>
            <a:r>
              <a:rPr lang="en-US" sz="1700" dirty="0" smtClean="0"/>
              <a:t>Can alienate customers if they find the adverts annoying.</a:t>
            </a:r>
          </a:p>
          <a:p>
            <a:pPr marL="457200" indent="-227013">
              <a:buClr>
                <a:srgbClr val="00B050"/>
              </a:buClr>
              <a:buFont typeface="Arial" panose="020B0604020202020204" pitchFamily="34" charset="0"/>
              <a:buChar char="•"/>
            </a:pPr>
            <a:r>
              <a:rPr lang="en-US" sz="1700" dirty="0" smtClean="0"/>
              <a:t>Have to pay for advertising if using pop-ups.</a:t>
            </a:r>
          </a:p>
          <a:p>
            <a:pPr marL="457200" indent="-227013">
              <a:buClr>
                <a:srgbClr val="00B050"/>
              </a:buClr>
              <a:buFont typeface="Arial" panose="020B0604020202020204" pitchFamily="34" charset="0"/>
              <a:buChar char="•"/>
            </a:pPr>
            <a:r>
              <a:rPr lang="en-US" sz="1700" dirty="0" smtClean="0"/>
              <a:t>Lack of control of advertising if used by others.</a:t>
            </a:r>
          </a:p>
          <a:p>
            <a:pPr marL="457200" indent="-227013">
              <a:buClr>
                <a:srgbClr val="00B050"/>
              </a:buClr>
              <a:buFont typeface="Arial" panose="020B0604020202020204" pitchFamily="34" charset="0"/>
              <a:buChar char="•"/>
            </a:pPr>
            <a:r>
              <a:rPr lang="en-US" sz="1700" dirty="0" smtClean="0"/>
              <a:t>May be altered or used in a bad way and forwarded on to other users giving the business bad publicity.</a:t>
            </a:r>
          </a:p>
        </p:txBody>
      </p:sp>
      <p:pic>
        <p:nvPicPr>
          <p:cNvPr id="1026" name="Picture 2" descr="http://s.hswstatic.com/gif/seo-3.jpg"/>
          <p:cNvPicPr>
            <a:picLocks noChangeAspect="1" noChangeArrowheads="1"/>
          </p:cNvPicPr>
          <p:nvPr/>
        </p:nvPicPr>
        <p:blipFill rotWithShape="1">
          <a:blip r:embed="rId3">
            <a:extLst>
              <a:ext uri="{28A0092B-C50C-407E-A947-70E740481C1C}">
                <a14:useLocalDpi xmlns:a14="http://schemas.microsoft.com/office/drawing/2010/main" val="0"/>
              </a:ext>
            </a:extLst>
          </a:blip>
          <a:srcRect b="17647"/>
          <a:stretch/>
        </p:blipFill>
        <p:spPr bwMode="auto">
          <a:xfrm>
            <a:off x="7092280" y="1196752"/>
            <a:ext cx="1721767" cy="818852"/>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img.timeinc.net/time/photoessays/2010/worst_inventions/worstinventions_popu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5421953"/>
            <a:ext cx="1721768" cy="112167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http://www.wordstream.com/images/paid-search-marketing-versus-organic-marketing.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0474" b="22626"/>
          <a:stretch/>
        </p:blipFill>
        <p:spPr bwMode="auto">
          <a:xfrm>
            <a:off x="7062380" y="2132856"/>
            <a:ext cx="1739943" cy="1595749"/>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descr="http://www.imsfordentists.com/images/email-example3.jpg"/>
          <p:cNvPicPr>
            <a:picLocks noChangeAspect="1" noChangeArrowheads="1"/>
          </p:cNvPicPr>
          <p:nvPr/>
        </p:nvPicPr>
        <p:blipFill rotWithShape="1">
          <a:blip r:embed="rId6">
            <a:extLst>
              <a:ext uri="{28A0092B-C50C-407E-A947-70E740481C1C}">
                <a14:useLocalDpi xmlns:a14="http://schemas.microsoft.com/office/drawing/2010/main" val="0"/>
              </a:ext>
            </a:extLst>
          </a:blip>
          <a:srcRect b="25337"/>
          <a:stretch/>
        </p:blipFill>
        <p:spPr bwMode="auto">
          <a:xfrm>
            <a:off x="7076759" y="3859355"/>
            <a:ext cx="1737288" cy="1441853"/>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25095"/>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900" dirty="0" smtClean="0">
                <a:latin typeface="Arial" panose="020B0604020202020204" pitchFamily="34" charset="0"/>
                <a:cs typeface="Arial" panose="020B0604020202020204" pitchFamily="34" charset="0"/>
              </a:rPr>
              <a:t>3.3.5 </a:t>
            </a:r>
            <a:r>
              <a:rPr lang="en-US" sz="2900" dirty="0" smtClean="0">
                <a:latin typeface="Arial" panose="020B0604020202020204" pitchFamily="34" charset="0"/>
                <a:cs typeface="Arial" panose="020B0604020202020204" pitchFamily="34" charset="0"/>
              </a:rPr>
              <a:t>– Technology and the Marketing Mix</a:t>
            </a:r>
            <a:endParaRPr lang="en-US" sz="29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324535"/>
          </a:xfrm>
          <a:prstGeom prst="rect">
            <a:avLst/>
          </a:prstGeom>
          <a:noFill/>
        </p:spPr>
        <p:txBody>
          <a:bodyPr wrap="square" rtlCol="0">
            <a:spAutoFit/>
          </a:bodyPr>
          <a:lstStyle/>
          <a:p>
            <a:pPr marL="285750" indent="-285750">
              <a:buClr>
                <a:srgbClr val="00B050"/>
              </a:buClr>
              <a:buFont typeface="Wingdings 3" panose="05040102010807070707" pitchFamily="18" charset="2"/>
              <a:buChar char=""/>
            </a:pPr>
            <a:r>
              <a:rPr lang="en-US" sz="1700" dirty="0" smtClean="0"/>
              <a:t>If a business advertises on its own website it will enjoy the following benefits:</a:t>
            </a:r>
          </a:p>
          <a:p>
            <a:pPr marL="457200" indent="-227013">
              <a:buClr>
                <a:srgbClr val="00B050"/>
              </a:buClr>
              <a:buFont typeface="Arial" panose="020B0604020202020204" pitchFamily="34" charset="0"/>
              <a:buChar char="•"/>
            </a:pPr>
            <a:r>
              <a:rPr lang="en-US" sz="1700" dirty="0" smtClean="0"/>
              <a:t>No extra cost if own website is already set up.</a:t>
            </a:r>
          </a:p>
          <a:p>
            <a:pPr marL="457200" indent="-227013">
              <a:buClr>
                <a:srgbClr val="00B050"/>
              </a:buClr>
              <a:buFont typeface="Arial" panose="020B0604020202020204" pitchFamily="34" charset="0"/>
              <a:buChar char="•"/>
            </a:pPr>
            <a:r>
              <a:rPr lang="en-US" sz="1700" dirty="0" smtClean="0"/>
              <a:t>Control of advertising as it is on your own site.</a:t>
            </a:r>
          </a:p>
          <a:p>
            <a:pPr marL="457200" indent="-227013">
              <a:buClr>
                <a:srgbClr val="00B050"/>
              </a:buClr>
              <a:buFont typeface="Arial" panose="020B0604020202020204" pitchFamily="34" charset="0"/>
              <a:buChar char="•"/>
            </a:pPr>
            <a:r>
              <a:rPr lang="en-US" sz="1700" dirty="0" smtClean="0"/>
              <a:t>Can change adverts quickly and update pictures/prices etc.</a:t>
            </a:r>
          </a:p>
          <a:p>
            <a:pPr marL="457200" indent="-227013">
              <a:buClr>
                <a:srgbClr val="00B050"/>
              </a:buClr>
              <a:buFont typeface="Arial" panose="020B0604020202020204" pitchFamily="34" charset="0"/>
              <a:buChar char="•"/>
            </a:pPr>
            <a:r>
              <a:rPr lang="en-US" sz="1700" dirty="0" smtClean="0"/>
              <a:t>Interactive adverts can make the adverts more attractive than those in other forms of advertising media such as magazines and posters.</a:t>
            </a:r>
          </a:p>
          <a:p>
            <a:pPr marL="457200" indent="-227013">
              <a:buClr>
                <a:srgbClr val="00B050"/>
              </a:buClr>
              <a:buFont typeface="Arial" panose="020B0604020202020204" pitchFamily="34" charset="0"/>
              <a:buChar char="•"/>
            </a:pPr>
            <a:r>
              <a:rPr lang="en-US" sz="1700" dirty="0" smtClean="0"/>
              <a:t>Can provide more information in adverts and link to other pages with further information and pictures.</a:t>
            </a:r>
          </a:p>
          <a:p>
            <a:pPr marL="285750" indent="-285750">
              <a:buClr>
                <a:srgbClr val="00B050"/>
              </a:buClr>
              <a:buFont typeface="Wingdings 3" panose="05040102010807070707" pitchFamily="18" charset="2"/>
              <a:buChar char=""/>
            </a:pPr>
            <a:r>
              <a:rPr lang="en-US" sz="1700" dirty="0" smtClean="0"/>
              <a:t>However there are disadvantages too:</a:t>
            </a:r>
          </a:p>
          <a:p>
            <a:pPr marL="457200" indent="-227013">
              <a:buClr>
                <a:srgbClr val="00B050"/>
              </a:buClr>
              <a:buFont typeface="Arial" panose="020B0604020202020204" pitchFamily="34" charset="0"/>
              <a:buChar char="•"/>
            </a:pPr>
            <a:r>
              <a:rPr lang="en-US" sz="1700" dirty="0" smtClean="0"/>
              <a:t>Potential customers may not see the website as the page may come up in a long list of pages when using a search engine such as Google.</a:t>
            </a:r>
          </a:p>
          <a:p>
            <a:pPr marL="457200" indent="-227013">
              <a:buClr>
                <a:srgbClr val="00B050"/>
              </a:buClr>
              <a:buFont typeface="Arial" panose="020B0604020202020204" pitchFamily="34" charset="0"/>
              <a:buChar char="•"/>
            </a:pPr>
            <a:r>
              <a:rPr lang="en-US" sz="1700" dirty="0" smtClean="0"/>
              <a:t>Relies on customers finding the website.</a:t>
            </a:r>
          </a:p>
          <a:p>
            <a:pPr marL="457200" indent="-227013">
              <a:buClr>
                <a:srgbClr val="00B050"/>
              </a:buClr>
              <a:buFont typeface="Arial" panose="020B0604020202020204" pitchFamily="34" charset="0"/>
              <a:buChar char="•"/>
            </a:pPr>
            <a:r>
              <a:rPr lang="en-US" sz="1700" dirty="0" smtClean="0"/>
              <a:t>Design costs of the website may be high.</a:t>
            </a:r>
            <a:endParaRPr lang="en-US" sz="1700" dirty="0"/>
          </a:p>
          <a:p>
            <a:pPr>
              <a:buClr>
                <a:srgbClr val="00B050"/>
              </a:buClr>
            </a:pPr>
            <a:r>
              <a:rPr lang="en-US" sz="1700" b="1" dirty="0" smtClean="0">
                <a:solidFill>
                  <a:srgbClr val="FF0000"/>
                </a:solidFill>
              </a:rPr>
              <a:t>Activity 14.8</a:t>
            </a:r>
          </a:p>
          <a:p>
            <a:pPr marL="285750" indent="-285750">
              <a:buClr>
                <a:srgbClr val="00B050"/>
              </a:buClr>
              <a:buFont typeface="Wingdings 3" panose="05040102010807070707" pitchFamily="18" charset="2"/>
              <a:buChar char=""/>
            </a:pPr>
            <a:r>
              <a:rPr lang="en-US" sz="1700" dirty="0" smtClean="0">
                <a:solidFill>
                  <a:srgbClr val="FF0000"/>
                </a:solidFill>
              </a:rPr>
              <a:t>Look at the list above and produce a similar list of advantages and disadvantages for a business that is using the following to promote its products or services:</a:t>
            </a:r>
          </a:p>
          <a:p>
            <a:pPr marL="574675" indent="-342900">
              <a:buClr>
                <a:srgbClr val="00B050"/>
              </a:buClr>
              <a:buFont typeface="+mj-lt"/>
              <a:buAutoNum type="alphaLcParenR"/>
            </a:pPr>
            <a:r>
              <a:rPr lang="en-US" sz="1700" dirty="0" smtClean="0">
                <a:solidFill>
                  <a:srgbClr val="FF0000"/>
                </a:solidFill>
              </a:rPr>
              <a:t>Tweets</a:t>
            </a:r>
          </a:p>
          <a:p>
            <a:pPr marL="574675" indent="-342900">
              <a:buClr>
                <a:srgbClr val="00B050"/>
              </a:buClr>
              <a:buFont typeface="+mj-lt"/>
              <a:buAutoNum type="alphaLcParenR"/>
            </a:pPr>
            <a:r>
              <a:rPr lang="en-US" sz="1700" dirty="0" smtClean="0">
                <a:solidFill>
                  <a:srgbClr val="FF0000"/>
                </a:solidFill>
              </a:rPr>
              <a:t>Blogs</a:t>
            </a:r>
          </a:p>
          <a:p>
            <a:pPr marL="574675" indent="-342900">
              <a:buClr>
                <a:srgbClr val="00B050"/>
              </a:buClr>
              <a:buFont typeface="+mj-lt"/>
              <a:buAutoNum type="alphaLcParenR"/>
            </a:pPr>
            <a:r>
              <a:rPr lang="en-US" sz="1700" dirty="0" smtClean="0">
                <a:solidFill>
                  <a:srgbClr val="FF0000"/>
                </a:solidFill>
              </a:rPr>
              <a:t>Specialised apps to be downloaded for the  business/brand of products.</a:t>
            </a:r>
          </a:p>
          <a:p>
            <a:pPr marL="574675" indent="-342900">
              <a:buClr>
                <a:srgbClr val="00B050"/>
              </a:buClr>
              <a:buFont typeface="+mj-lt"/>
              <a:buAutoNum type="alphaLcParenR"/>
            </a:pPr>
            <a:r>
              <a:rPr lang="en-US" sz="1700" dirty="0" smtClean="0">
                <a:solidFill>
                  <a:srgbClr val="FF0000"/>
                </a:solidFill>
              </a:rPr>
              <a:t>Text messages</a:t>
            </a:r>
          </a:p>
        </p:txBody>
      </p:sp>
    </p:spTree>
    <p:extLst>
      <p:ext uri="{BB962C8B-B14F-4D97-AF65-F5344CB8AC3E}">
        <p14:creationId xmlns:p14="http://schemas.microsoft.com/office/powerpoint/2010/main" val="959141214"/>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900" dirty="0" smtClean="0">
                <a:latin typeface="Arial" panose="020B0604020202020204" pitchFamily="34" charset="0"/>
                <a:cs typeface="Arial" panose="020B0604020202020204" pitchFamily="34" charset="0"/>
              </a:rPr>
              <a:t>3.3.5 </a:t>
            </a:r>
            <a:r>
              <a:rPr lang="en-US" sz="2900" dirty="0" smtClean="0">
                <a:latin typeface="Arial" panose="020B0604020202020204" pitchFamily="34" charset="0"/>
                <a:cs typeface="Arial" panose="020B0604020202020204" pitchFamily="34" charset="0"/>
              </a:rPr>
              <a:t>– Technology and the Marketing Mix</a:t>
            </a:r>
            <a:endParaRPr lang="en-US" sz="29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416868"/>
          </a:xfrm>
          <a:prstGeom prst="rect">
            <a:avLst/>
          </a:prstGeom>
          <a:noFill/>
        </p:spPr>
        <p:txBody>
          <a:bodyPr wrap="square" rtlCol="0">
            <a:spAutoFit/>
          </a:bodyPr>
          <a:lstStyle/>
          <a:p>
            <a:pPr>
              <a:buClr>
                <a:srgbClr val="00B050"/>
              </a:buClr>
            </a:pPr>
            <a:r>
              <a:rPr lang="en-US" sz="1610" b="1" dirty="0" smtClean="0">
                <a:solidFill>
                  <a:srgbClr val="FF0000"/>
                </a:solidFill>
              </a:rPr>
              <a:t>Activity 14.9</a:t>
            </a:r>
          </a:p>
          <a:p>
            <a:pPr marL="285750" indent="-285750">
              <a:buClr>
                <a:srgbClr val="00B050"/>
              </a:buClr>
              <a:buFont typeface="Wingdings 3" panose="05040102010807070707" pitchFamily="18" charset="2"/>
              <a:buChar char=""/>
            </a:pPr>
            <a:r>
              <a:rPr lang="en-US" sz="1610" dirty="0" smtClean="0">
                <a:solidFill>
                  <a:srgbClr val="FF0000"/>
                </a:solidFill>
              </a:rPr>
              <a:t>For each of the following products, choose three different ways to advertise then using the internet. Explain the advantages and disadvantages for each way. Then choose which you think is the best way. Justify your choice and explain why it is better than the other two ways.</a:t>
            </a:r>
          </a:p>
          <a:p>
            <a:pPr marL="574675" indent="-342900">
              <a:buClr>
                <a:srgbClr val="00B050"/>
              </a:buClr>
              <a:buFont typeface="+mj-lt"/>
              <a:buAutoNum type="alphaLcParenR"/>
            </a:pPr>
            <a:r>
              <a:rPr lang="en-US" sz="1610" dirty="0" smtClean="0">
                <a:solidFill>
                  <a:srgbClr val="FF0000"/>
                </a:solidFill>
              </a:rPr>
              <a:t>Reebok, which produces an established brand of sports shoes that is sold to teenagers as a leisure shoe, wants to increase its market share.</a:t>
            </a:r>
          </a:p>
          <a:p>
            <a:pPr marL="574675" indent="-342900">
              <a:buClr>
                <a:srgbClr val="00B050"/>
              </a:buClr>
              <a:buFont typeface="+mj-lt"/>
              <a:buAutoNum type="alphaLcParenR"/>
            </a:pPr>
            <a:r>
              <a:rPr lang="en-US" sz="1610" dirty="0" smtClean="0">
                <a:solidFill>
                  <a:srgbClr val="FF0000"/>
                </a:solidFill>
              </a:rPr>
              <a:t>RAOUL makes smart casual outfits and crisp business shirts and jackets which are sold in boutiques in fashionable malls throughout Singapore.</a:t>
            </a:r>
          </a:p>
          <a:p>
            <a:pPr marL="574675" indent="-342900">
              <a:buClr>
                <a:srgbClr val="00B050"/>
              </a:buClr>
              <a:buFont typeface="+mj-lt"/>
              <a:buAutoNum type="alphaLcParenR"/>
            </a:pPr>
            <a:r>
              <a:rPr lang="en-US" sz="1610" dirty="0" smtClean="0">
                <a:solidFill>
                  <a:srgbClr val="FF0000"/>
                </a:solidFill>
              </a:rPr>
              <a:t>A new restaurant has opened in your nearest town centre.</a:t>
            </a:r>
          </a:p>
          <a:p>
            <a:pPr marL="574675" indent="-342900">
              <a:buClr>
                <a:srgbClr val="00B050"/>
              </a:buClr>
              <a:buFont typeface="+mj-lt"/>
              <a:buAutoNum type="alphaLcParenR"/>
            </a:pPr>
            <a:r>
              <a:rPr lang="en-US" sz="1610" dirty="0" smtClean="0">
                <a:solidFill>
                  <a:srgbClr val="FF0000"/>
                </a:solidFill>
              </a:rPr>
              <a:t>Your school is holding a charity fundraising event.</a:t>
            </a:r>
            <a:endParaRPr lang="en-US" sz="1610" dirty="0">
              <a:solidFill>
                <a:srgbClr val="FF0000"/>
              </a:solidFill>
            </a:endParaRPr>
          </a:p>
          <a:p>
            <a:pPr marL="231775">
              <a:buClr>
                <a:srgbClr val="00B050"/>
              </a:buClr>
            </a:pPr>
            <a:endParaRPr lang="en-US" sz="2400" dirty="0" smtClean="0">
              <a:solidFill>
                <a:srgbClr val="FF0000"/>
              </a:solidFill>
            </a:endParaRPr>
          </a:p>
          <a:p>
            <a:pPr marL="231775">
              <a:buClr>
                <a:srgbClr val="00B050"/>
              </a:buClr>
            </a:pPr>
            <a:endParaRPr lang="en-US" sz="1610" dirty="0">
              <a:solidFill>
                <a:srgbClr val="FF0000"/>
              </a:solidFill>
            </a:endParaRPr>
          </a:p>
          <a:p>
            <a:pPr marL="231775">
              <a:buClr>
                <a:srgbClr val="00B050"/>
              </a:buClr>
            </a:pPr>
            <a:endParaRPr lang="en-US" sz="1610" dirty="0" smtClean="0">
              <a:solidFill>
                <a:srgbClr val="FF0000"/>
              </a:solidFill>
            </a:endParaRPr>
          </a:p>
          <a:p>
            <a:pPr marL="231775">
              <a:buClr>
                <a:srgbClr val="00B050"/>
              </a:buClr>
            </a:pPr>
            <a:endParaRPr lang="en-US" sz="1610" dirty="0">
              <a:solidFill>
                <a:srgbClr val="FF0000"/>
              </a:solidFill>
            </a:endParaRPr>
          </a:p>
          <a:p>
            <a:pPr marL="231775">
              <a:buClr>
                <a:srgbClr val="00B050"/>
              </a:buClr>
            </a:pPr>
            <a:endParaRPr lang="en-US" sz="1610" dirty="0" smtClean="0">
              <a:solidFill>
                <a:srgbClr val="FF0000"/>
              </a:solidFill>
            </a:endParaRPr>
          </a:p>
          <a:p>
            <a:pPr marL="231775">
              <a:buClr>
                <a:srgbClr val="00B050"/>
              </a:buClr>
            </a:pPr>
            <a:endParaRPr lang="en-US" sz="1610" dirty="0">
              <a:solidFill>
                <a:srgbClr val="FF0000"/>
              </a:solidFill>
            </a:endParaRPr>
          </a:p>
          <a:p>
            <a:pPr marL="231775">
              <a:buClr>
                <a:srgbClr val="00B050"/>
              </a:buClr>
            </a:pPr>
            <a:endParaRPr lang="en-US" sz="1610" dirty="0" smtClean="0">
              <a:solidFill>
                <a:srgbClr val="FF0000"/>
              </a:solidFill>
            </a:endParaRPr>
          </a:p>
          <a:p>
            <a:pPr marL="231775">
              <a:buClr>
                <a:srgbClr val="00B050"/>
              </a:buClr>
            </a:pPr>
            <a:endParaRPr lang="en-US" sz="1610" dirty="0">
              <a:solidFill>
                <a:srgbClr val="FF0000"/>
              </a:solidFill>
            </a:endParaRPr>
          </a:p>
          <a:p>
            <a:pPr marL="231775">
              <a:buClr>
                <a:srgbClr val="00B050"/>
              </a:buClr>
            </a:pPr>
            <a:endParaRPr lang="en-US" sz="1610" dirty="0" smtClean="0">
              <a:solidFill>
                <a:srgbClr val="FF0000"/>
              </a:solidFill>
            </a:endParaRPr>
          </a:p>
          <a:p>
            <a:pPr marL="231775">
              <a:buClr>
                <a:srgbClr val="00B050"/>
              </a:buClr>
            </a:pPr>
            <a:r>
              <a:rPr lang="en-US" sz="1610" dirty="0" smtClean="0">
                <a:solidFill>
                  <a:srgbClr val="FF0000"/>
                </a:solidFill>
              </a:rPr>
              <a:t>A company website.</a:t>
            </a:r>
          </a:p>
        </p:txBody>
      </p:sp>
      <p:pic>
        <p:nvPicPr>
          <p:cNvPr id="2" name="Picture 1"/>
          <p:cNvPicPr>
            <a:picLocks noChangeAspect="1"/>
          </p:cNvPicPr>
          <p:nvPr/>
        </p:nvPicPr>
        <p:blipFill rotWithShape="1">
          <a:blip r:embed="rId3"/>
          <a:srcRect t="12003" r="8381" b="6518"/>
          <a:stretch/>
        </p:blipFill>
        <p:spPr>
          <a:xfrm>
            <a:off x="389238" y="4001914"/>
            <a:ext cx="4038746" cy="2019374"/>
          </a:xfrm>
          <a:prstGeom prst="rect">
            <a:avLst/>
          </a:prstGeom>
          <a:noFill/>
          <a:effectLst>
            <a:outerShdw blurRad="152400" dist="38100" dir="2700000" sx="103000" sy="103000" algn="tl" rotWithShape="0">
              <a:prstClr val="black">
                <a:alpha val="40000"/>
              </a:prstClr>
            </a:outerShdw>
          </a:effectLst>
        </p:spPr>
      </p:pic>
      <p:pic>
        <p:nvPicPr>
          <p:cNvPr id="5" name="Picture 4"/>
          <p:cNvPicPr>
            <a:picLocks noChangeAspect="1"/>
          </p:cNvPicPr>
          <p:nvPr/>
        </p:nvPicPr>
        <p:blipFill rotWithShape="1">
          <a:blip r:embed="rId4"/>
          <a:srcRect t="12003" r="4191" b="6518"/>
          <a:stretch/>
        </p:blipFill>
        <p:spPr>
          <a:xfrm>
            <a:off x="4572000" y="4001914"/>
            <a:ext cx="4223475" cy="2019374"/>
          </a:xfrm>
          <a:prstGeom prst="rect">
            <a:avLst/>
          </a:prstGeom>
          <a:noFill/>
          <a:effectLst>
            <a:outerShdw blurRad="152400" dist="38100" dir="2700000" sx="103000" sy="103000" algn="tl" rotWithShape="0">
              <a:prstClr val="black">
                <a:alpha val="40000"/>
              </a:prstClr>
            </a:outerShdw>
          </a:effectLst>
        </p:spPr>
      </p:pic>
    </p:spTree>
    <p:extLst>
      <p:ext uri="{BB962C8B-B14F-4D97-AF65-F5344CB8AC3E}">
        <p14:creationId xmlns:p14="http://schemas.microsoft.com/office/powerpoint/2010/main" val="299719505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400" dirty="0" smtClean="0">
                <a:latin typeface="Arial" panose="020B0604020202020204" pitchFamily="34" charset="0"/>
                <a:cs typeface="Arial" panose="020B0604020202020204" pitchFamily="34" charset="0"/>
              </a:rPr>
              <a:t>3.3.1 </a:t>
            </a:r>
            <a:r>
              <a:rPr lang="en-GB" sz="3400" dirty="0">
                <a:latin typeface="Arial" panose="020B0604020202020204" pitchFamily="34" charset="0"/>
                <a:cs typeface="Arial" panose="020B0604020202020204" pitchFamily="34" charset="0"/>
              </a:rPr>
              <a:t>– </a:t>
            </a:r>
            <a:r>
              <a:rPr lang="en-US" sz="3400" dirty="0">
                <a:latin typeface="Arial" panose="020B0604020202020204" pitchFamily="34" charset="0"/>
                <a:cs typeface="Arial" panose="020B0604020202020204" pitchFamily="34" charset="0"/>
              </a:rPr>
              <a:t>The 4p’s </a:t>
            </a:r>
            <a:r>
              <a:rPr lang="en-US" sz="3400" dirty="0" smtClean="0">
                <a:latin typeface="Arial" panose="020B0604020202020204" pitchFamily="34" charset="0"/>
                <a:cs typeface="Arial" panose="020B0604020202020204" pitchFamily="34" charset="0"/>
              </a:rPr>
              <a:t>in </a:t>
            </a:r>
            <a:r>
              <a:rPr lang="en-US" sz="3400" dirty="0">
                <a:latin typeface="Arial" panose="020B0604020202020204" pitchFamily="34" charset="0"/>
                <a:cs typeface="Arial" panose="020B0604020202020204" pitchFamily="34" charset="0"/>
              </a:rPr>
              <a:t>the Marketing mix</a:t>
            </a:r>
          </a:p>
        </p:txBody>
      </p:sp>
      <p:graphicFrame>
        <p:nvGraphicFramePr>
          <p:cNvPr id="25" name="Table 24"/>
          <p:cNvGraphicFramePr>
            <a:graphicFrameLocks noGrp="1"/>
          </p:cNvGraphicFramePr>
          <p:nvPr>
            <p:extLst>
              <p:ext uri="{D42A27DB-BD31-4B8C-83A1-F6EECF244321}">
                <p14:modId xmlns:p14="http://schemas.microsoft.com/office/powerpoint/2010/main" val="3237024117"/>
              </p:ext>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696744" cy="5355312"/>
          </a:xfrm>
          <a:prstGeom prst="rect">
            <a:avLst/>
          </a:prstGeom>
        </p:spPr>
        <p:txBody>
          <a:bodyPr wrap="square">
            <a:spAutoFit/>
          </a:bodyPr>
          <a:lstStyle/>
          <a:p>
            <a:pPr marL="515938" indent="-234950">
              <a:buClr>
                <a:srgbClr val="00B050"/>
              </a:buClr>
              <a:buFont typeface="Arial" panose="020B0604020202020204" pitchFamily="34" charset="0"/>
              <a:buChar char="•"/>
            </a:pPr>
            <a:r>
              <a:rPr lang="en-US" b="1" dirty="0" smtClean="0">
                <a:latin typeface="Arial" panose="020B0604020202020204" pitchFamily="34" charset="0"/>
                <a:cs typeface="Arial" panose="020B0604020202020204" pitchFamily="34" charset="0"/>
              </a:rPr>
              <a:t>Product</a:t>
            </a:r>
            <a:r>
              <a:rPr lang="en-US" dirty="0" smtClean="0">
                <a:latin typeface="Arial" panose="020B0604020202020204" pitchFamily="34" charset="0"/>
                <a:cs typeface="Arial" panose="020B0604020202020204" pitchFamily="34" charset="0"/>
              </a:rPr>
              <a:t> – This applies to the product itself – its design and quality. How does the product compare with its competitors’ products</a:t>
            </a:r>
            <a:r>
              <a:rPr lang="en-US" dirty="0">
                <a:latin typeface="Arial" panose="020B0604020202020204" pitchFamily="34" charset="0"/>
                <a:cs typeface="Arial" panose="020B0604020202020204" pitchFamily="34" charset="0"/>
              </a:rPr>
              <a:t>? What is the packaging like?</a:t>
            </a:r>
            <a:endParaRPr lang="en-US" dirty="0" smtClean="0">
              <a:latin typeface="Arial" panose="020B0604020202020204" pitchFamily="34" charset="0"/>
              <a:cs typeface="Arial" panose="020B0604020202020204" pitchFamily="34" charset="0"/>
            </a:endParaRPr>
          </a:p>
          <a:p>
            <a:pPr marL="515938" indent="-234950">
              <a:buClr>
                <a:srgbClr val="00B050"/>
              </a:buClr>
              <a:buFont typeface="Arial" panose="020B0604020202020204" pitchFamily="34" charset="0"/>
              <a:buChar char="•"/>
            </a:pPr>
            <a:r>
              <a:rPr lang="en-US" b="1" dirty="0" smtClean="0">
                <a:latin typeface="Arial" panose="020B0604020202020204" pitchFamily="34" charset="0"/>
                <a:cs typeface="Arial" panose="020B0604020202020204" pitchFamily="34" charset="0"/>
              </a:rPr>
              <a:t>Price</a:t>
            </a:r>
            <a:r>
              <a:rPr lang="en-US" dirty="0" smtClean="0">
                <a:latin typeface="Arial" panose="020B0604020202020204" pitchFamily="34" charset="0"/>
                <a:cs typeface="Arial" panose="020B0604020202020204" pitchFamily="34" charset="0"/>
              </a:rPr>
              <a:t> – This is the price at which the product is sold. A comparison must be made with </a:t>
            </a:r>
            <a:r>
              <a:rPr lang="en-US" dirty="0">
                <a:latin typeface="Arial" panose="020B0604020202020204" pitchFamily="34" charset="0"/>
                <a:cs typeface="Arial" panose="020B0604020202020204" pitchFamily="34" charset="0"/>
              </a:rPr>
              <a:t>the prices of competitors’ </a:t>
            </a:r>
            <a:r>
              <a:rPr lang="en-US" dirty="0" smtClean="0">
                <a:latin typeface="Arial" panose="020B0604020202020204" pitchFamily="34" charset="0"/>
                <a:cs typeface="Arial" panose="020B0604020202020204" pitchFamily="34" charset="0"/>
              </a:rPr>
              <a:t>products. Prices should, in the long run, cover costs (see slide 68)</a:t>
            </a:r>
          </a:p>
          <a:p>
            <a:pPr marL="515938" indent="-234950">
              <a:buClr>
                <a:srgbClr val="00B050"/>
              </a:buClr>
              <a:buFont typeface="Arial" panose="020B0604020202020204" pitchFamily="34" charset="0"/>
              <a:buChar char="•"/>
            </a:pPr>
            <a:r>
              <a:rPr lang="en-US" b="1" dirty="0" smtClean="0">
                <a:latin typeface="Arial" panose="020B0604020202020204" pitchFamily="34" charset="0"/>
                <a:cs typeface="Arial" panose="020B0604020202020204" pitchFamily="34" charset="0"/>
              </a:rPr>
              <a:t>Place</a:t>
            </a:r>
            <a:r>
              <a:rPr lang="en-US" dirty="0" smtClean="0">
                <a:latin typeface="Arial" panose="020B0604020202020204" pitchFamily="34" charset="0"/>
                <a:cs typeface="Arial" panose="020B0604020202020204" pitchFamily="34" charset="0"/>
              </a:rPr>
              <a:t> – This refers to the channels of distribution that are selected. That is, what method of getting the product to the market is being used? Will the manufacturer sell their product to the shops who sell to the public, or to wholesalers, or direct to the customers (see slide XX)</a:t>
            </a:r>
          </a:p>
          <a:p>
            <a:pPr marL="515938" indent="-234950">
              <a:buClr>
                <a:srgbClr val="00B050"/>
              </a:buClr>
              <a:buFont typeface="Arial" panose="020B0604020202020204" pitchFamily="34" charset="0"/>
              <a:buChar char="•"/>
            </a:pPr>
            <a:r>
              <a:rPr lang="en-US" b="1" dirty="0" smtClean="0">
                <a:latin typeface="Arial" panose="020B0604020202020204" pitchFamily="34" charset="0"/>
                <a:cs typeface="Arial" panose="020B0604020202020204" pitchFamily="34" charset="0"/>
              </a:rPr>
              <a:t>Promotion</a:t>
            </a:r>
            <a:r>
              <a:rPr lang="en-US" dirty="0" smtClean="0">
                <a:latin typeface="Arial" panose="020B0604020202020204" pitchFamily="34" charset="0"/>
                <a:cs typeface="Arial" panose="020B0604020202020204" pitchFamily="34" charset="0"/>
              </a:rPr>
              <a:t> – This is how the product is advertised and promoted. What types of advertising media will be used? It includes discounts that may be offered or any other types of sales promotion, such as money-off vouchers or free gifts (see slide XX)</a:t>
            </a:r>
          </a:p>
          <a:p>
            <a:pPr marL="280988" indent="-280988">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Some people also talk about packaging as being the 5</a:t>
            </a:r>
            <a:r>
              <a:rPr lang="en-US" baseline="30000" dirty="0" smtClean="0">
                <a:latin typeface="Arial" panose="020B0604020202020204" pitchFamily="34" charset="0"/>
                <a:cs typeface="Arial" panose="020B0604020202020204" pitchFamily="34" charset="0"/>
              </a:rPr>
              <a:t>th</a:t>
            </a:r>
            <a:r>
              <a:rPr lang="en-US" dirty="0" smtClean="0">
                <a:latin typeface="Arial" panose="020B0604020202020204" pitchFamily="34" charset="0"/>
                <a:cs typeface="Arial" panose="020B0604020202020204" pitchFamily="34" charset="0"/>
              </a:rPr>
              <a:t> P, but it can be includes as part of both product and promotion.</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156</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1301437"/>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900" dirty="0" smtClean="0">
                <a:latin typeface="Arial" panose="020B0604020202020204" pitchFamily="34" charset="0"/>
                <a:cs typeface="Arial" panose="020B0604020202020204" pitchFamily="34" charset="0"/>
              </a:rPr>
              <a:t>3.3.5 </a:t>
            </a:r>
            <a:r>
              <a:rPr lang="en-US" sz="2900" dirty="0" smtClean="0">
                <a:latin typeface="Arial" panose="020B0604020202020204" pitchFamily="34" charset="0"/>
                <a:cs typeface="Arial" panose="020B0604020202020204" pitchFamily="34" charset="0"/>
              </a:rPr>
              <a:t>– Technology and the Marketing Mix</a:t>
            </a:r>
            <a:endParaRPr lang="en-US" sz="29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5904654" cy="5632311"/>
          </a:xfrm>
          <a:prstGeom prst="rect">
            <a:avLst/>
          </a:prstGeom>
          <a:noFill/>
        </p:spPr>
        <p:txBody>
          <a:bodyPr wrap="square" rtlCol="0">
            <a:spAutoFit/>
          </a:bodyPr>
          <a:lstStyle/>
          <a:p>
            <a:pPr>
              <a:buClr>
                <a:srgbClr val="00B050"/>
              </a:buClr>
            </a:pPr>
            <a:r>
              <a:rPr lang="en-US" sz="2000" b="1" dirty="0" smtClean="0"/>
              <a:t>International Business in Focus: Justin Bieber</a:t>
            </a:r>
          </a:p>
          <a:p>
            <a:pPr marL="285750" indent="-285750">
              <a:buClr>
                <a:srgbClr val="00B050"/>
              </a:buClr>
              <a:buFont typeface="Wingdings 3" panose="05040102010807070707" pitchFamily="18" charset="2"/>
              <a:buChar char=""/>
            </a:pPr>
            <a:r>
              <a:rPr lang="en-US" sz="2000" dirty="0" smtClean="0">
                <a:solidFill>
                  <a:srgbClr val="FF0000"/>
                </a:solidFill>
              </a:rPr>
              <a:t>Justin Drew Bieber was born on 1</a:t>
            </a:r>
            <a:r>
              <a:rPr lang="en-US" sz="2000" baseline="30000" dirty="0" smtClean="0">
                <a:solidFill>
                  <a:srgbClr val="FF0000"/>
                </a:solidFill>
              </a:rPr>
              <a:t>st</a:t>
            </a:r>
            <a:r>
              <a:rPr lang="en-US" sz="2000" dirty="0" smtClean="0">
                <a:solidFill>
                  <a:srgbClr val="FF0000"/>
                </a:solidFill>
              </a:rPr>
              <a:t> March 1994 and is a Canadian pop/R&amp;B singer, songwriter and actor. He was discovered in 208 by Scooter Braun, who came across Bieber’s videos on YouTube and later became his manager. Justin is very popular, particularly amongst younger age groups.</a:t>
            </a:r>
          </a:p>
          <a:p>
            <a:pPr marL="285750" indent="-285750">
              <a:buClr>
                <a:srgbClr val="00B050"/>
              </a:buClr>
              <a:buFont typeface="Wingdings 3" panose="05040102010807070707" pitchFamily="18" charset="2"/>
              <a:buChar char=""/>
            </a:pPr>
            <a:r>
              <a:rPr lang="en-US" sz="2000" dirty="0" smtClean="0">
                <a:solidFill>
                  <a:srgbClr val="FF0000"/>
                </a:solidFill>
              </a:rPr>
              <a:t>He is currently on a world tour. The tour involves concerts in many countries around the world and it is predicted that tickets for his concerts will be sold out very quickly.</a:t>
            </a:r>
          </a:p>
          <a:p>
            <a:pPr>
              <a:buClr>
                <a:srgbClr val="00B050"/>
              </a:buClr>
            </a:pPr>
            <a:r>
              <a:rPr lang="en-US" sz="2000" b="1" dirty="0" smtClean="0">
                <a:solidFill>
                  <a:srgbClr val="FF0000"/>
                </a:solidFill>
              </a:rPr>
              <a:t>Discussion Points</a:t>
            </a:r>
          </a:p>
          <a:p>
            <a:pPr marL="285750" indent="-285750">
              <a:buClr>
                <a:srgbClr val="00B050"/>
              </a:buClr>
              <a:buFont typeface="Wingdings 3" panose="05040102010807070707" pitchFamily="18" charset="2"/>
              <a:buChar char=""/>
            </a:pPr>
            <a:r>
              <a:rPr lang="en-US" sz="2000" dirty="0" smtClean="0">
                <a:solidFill>
                  <a:srgbClr val="FF0000"/>
                </a:solidFill>
              </a:rPr>
              <a:t>Discuss the best way for the tour dates of the concerts to be advertised.</a:t>
            </a:r>
          </a:p>
          <a:p>
            <a:pPr marL="285750" indent="-285750">
              <a:buClr>
                <a:srgbClr val="00B050"/>
              </a:buClr>
              <a:buFont typeface="Wingdings 3" panose="05040102010807070707" pitchFamily="18" charset="2"/>
              <a:buChar char=""/>
            </a:pPr>
            <a:r>
              <a:rPr lang="en-US" sz="2000" dirty="0" smtClean="0">
                <a:solidFill>
                  <a:srgbClr val="FF0000"/>
                </a:solidFill>
              </a:rPr>
              <a:t>Choose another singer and consider what other promotions could be used to promote them and their music.</a:t>
            </a:r>
          </a:p>
        </p:txBody>
      </p:sp>
      <p:pic>
        <p:nvPicPr>
          <p:cNvPr id="1026" name="Picture 2" descr="http://4.bp.blogspot.com/-eh7j4DqRteY/UwEv8ZmxIEI/AAAAAAAAeeA/guRucFc-gVs/s1600/Bgl34ybCcAAIgym.jpg"/>
          <p:cNvPicPr>
            <a:picLocks noChangeAspect="1" noChangeArrowheads="1"/>
          </p:cNvPicPr>
          <p:nvPr/>
        </p:nvPicPr>
        <p:blipFill rotWithShape="1">
          <a:blip r:embed="rId3">
            <a:extLst>
              <a:ext uri="{28A0092B-C50C-407E-A947-70E740481C1C}">
                <a14:useLocalDpi xmlns:a14="http://schemas.microsoft.com/office/drawing/2010/main" val="0"/>
              </a:ext>
            </a:extLst>
          </a:blip>
          <a:srcRect b="14680"/>
          <a:stretch/>
        </p:blipFill>
        <p:spPr bwMode="auto">
          <a:xfrm>
            <a:off x="6300192" y="1214627"/>
            <a:ext cx="2510967" cy="214236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i.dailymail.co.uk/i/pix/2013/05/04/article-2319291-199CEB3C000005DC-611_1024x615_lar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3505124"/>
            <a:ext cx="2510967" cy="1508052"/>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eventnext.co.uk/wp-content/uploads/2015/12/Justin-Bieber-2016-Tickets-and-UK-Tour-Date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2" y="5193210"/>
            <a:ext cx="2510967" cy="133213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019735"/>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smtClean="0"/>
              <a:t>3.3 – Exam Styled Questions – Paper 1</a:t>
            </a:r>
            <a:endParaRPr lang="en-GB" sz="3200" b="1" dirty="0" smtClean="0"/>
          </a:p>
        </p:txBody>
      </p:sp>
      <p:sp>
        <p:nvSpPr>
          <p:cNvPr id="8" name="Rectangle 7"/>
          <p:cNvSpPr/>
          <p:nvPr/>
        </p:nvSpPr>
        <p:spPr>
          <a:xfrm>
            <a:off x="323849" y="1196752"/>
            <a:ext cx="8496623" cy="5078313"/>
          </a:xfrm>
          <a:prstGeom prst="rect">
            <a:avLst/>
          </a:prstGeom>
        </p:spPr>
        <p:txBody>
          <a:bodyPr wrap="square">
            <a:spAutoFit/>
          </a:bodyPr>
          <a:lstStyle/>
          <a:p>
            <a:pPr marL="285750" indent="-285750">
              <a:spcAft>
                <a:spcPts val="600"/>
              </a:spcAft>
              <a:buClr>
                <a:srgbClr val="00B050"/>
              </a:buClr>
              <a:buFont typeface="Wingdings 3" panose="05040102010807070707" pitchFamily="18" charset="2"/>
              <a:buChar char=""/>
            </a:pPr>
            <a:r>
              <a:rPr lang="en-US" sz="2300" dirty="0" smtClean="0"/>
              <a:t>UQ manufactures expensive women’s shoes. It sells its range of shoes through shops which sell made-to-measure designer clothes for women. ‘We need to be clear of who our target market is’ says the Marketing Manager.</a:t>
            </a:r>
          </a:p>
          <a:p>
            <a:pPr marL="625475" indent="-342900">
              <a:spcAft>
                <a:spcPts val="600"/>
              </a:spcAft>
              <a:buClr>
                <a:srgbClr val="00B050"/>
              </a:buClr>
              <a:buFont typeface="+mj-lt"/>
              <a:buAutoNum type="alphaLcParenR"/>
            </a:pPr>
            <a:r>
              <a:rPr lang="en-US" sz="2300" dirty="0" smtClean="0"/>
              <a:t>What is meant by ‘Target Market’?	[2]</a:t>
            </a:r>
          </a:p>
          <a:p>
            <a:pPr marL="625475" indent="-342900">
              <a:spcAft>
                <a:spcPts val="600"/>
              </a:spcAft>
              <a:buClr>
                <a:srgbClr val="00B050"/>
              </a:buClr>
              <a:buFont typeface="+mj-lt"/>
              <a:buAutoNum type="alphaLcParenR"/>
            </a:pPr>
            <a:r>
              <a:rPr lang="en-US" sz="2300" dirty="0" smtClean="0"/>
              <a:t>Identify </a:t>
            </a:r>
            <a:r>
              <a:rPr lang="en-US" sz="2300" b="1" dirty="0" smtClean="0"/>
              <a:t>two</a:t>
            </a:r>
            <a:r>
              <a:rPr lang="en-US" sz="2300" dirty="0" smtClean="0"/>
              <a:t> examples of advertising UQ could use.	[2]</a:t>
            </a:r>
          </a:p>
          <a:p>
            <a:pPr marL="625475" indent="-342900">
              <a:spcAft>
                <a:spcPts val="600"/>
              </a:spcAft>
              <a:buClr>
                <a:srgbClr val="00B050"/>
              </a:buClr>
              <a:buFont typeface="+mj-lt"/>
              <a:buAutoNum type="alphaLcParenR"/>
            </a:pPr>
            <a:r>
              <a:rPr lang="en-US" sz="2300" dirty="0" smtClean="0"/>
              <a:t>Identify and explain </a:t>
            </a:r>
            <a:r>
              <a:rPr lang="en-US" sz="2300" b="1" dirty="0" smtClean="0"/>
              <a:t>two</a:t>
            </a:r>
            <a:r>
              <a:rPr lang="en-US" sz="2300" dirty="0" smtClean="0"/>
              <a:t> reasons why it is important for UQ to know the target market when deciding how to advertise their shoes.	[4]</a:t>
            </a:r>
          </a:p>
          <a:p>
            <a:pPr marL="625475" indent="-342900">
              <a:spcAft>
                <a:spcPts val="600"/>
              </a:spcAft>
              <a:buClr>
                <a:srgbClr val="00B050"/>
              </a:buClr>
              <a:buFont typeface="+mj-lt"/>
              <a:buAutoNum type="alphaLcParenR"/>
            </a:pPr>
            <a:r>
              <a:rPr lang="en-US" sz="2300" dirty="0" smtClean="0"/>
              <a:t>Identify and explain </a:t>
            </a:r>
            <a:r>
              <a:rPr lang="en-US" sz="2300" b="1" dirty="0" smtClean="0"/>
              <a:t>two </a:t>
            </a:r>
            <a:r>
              <a:rPr lang="en-US" sz="2300" dirty="0" smtClean="0"/>
              <a:t>possible aims for UQ of using promotion.	[6]</a:t>
            </a:r>
          </a:p>
          <a:p>
            <a:pPr marL="625475" indent="-342900">
              <a:spcAft>
                <a:spcPts val="600"/>
              </a:spcAft>
              <a:buClr>
                <a:srgbClr val="00B050"/>
              </a:buClr>
              <a:buFont typeface="+mj-lt"/>
              <a:buAutoNum type="alphaLcParenR"/>
            </a:pPr>
            <a:r>
              <a:rPr lang="en-US" sz="2300" dirty="0" smtClean="0"/>
              <a:t>Do you think that advertising is needed for their range of shoes? Justify your answer.	[6]</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189</a:t>
            </a:r>
            <a:endParaRPr lang="en-GB" sz="20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8388424" y="4387751"/>
            <a:ext cx="432048"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213565293"/>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smtClean="0"/>
              <a:t>3.3 – Exam Styled Questions – Paper 1</a:t>
            </a:r>
            <a:endParaRPr lang="en-GB" sz="3200" b="1" dirty="0" smtClean="0"/>
          </a:p>
        </p:txBody>
      </p:sp>
      <p:sp>
        <p:nvSpPr>
          <p:cNvPr id="8" name="Rectangle 7"/>
          <p:cNvSpPr/>
          <p:nvPr/>
        </p:nvSpPr>
        <p:spPr>
          <a:xfrm>
            <a:off x="323849" y="1196752"/>
            <a:ext cx="8496623" cy="5447645"/>
          </a:xfrm>
          <a:prstGeom prst="rect">
            <a:avLst/>
          </a:prstGeom>
        </p:spPr>
        <p:txBody>
          <a:bodyPr wrap="square">
            <a:spAutoFit/>
          </a:bodyPr>
          <a:lstStyle/>
          <a:p>
            <a:pPr marL="285750" indent="-285750">
              <a:spcAft>
                <a:spcPts val="600"/>
              </a:spcAft>
              <a:buClr>
                <a:srgbClr val="00B050"/>
              </a:buClr>
              <a:buFont typeface="Wingdings 3" panose="05040102010807070707" pitchFamily="18" charset="2"/>
              <a:buChar char=""/>
            </a:pPr>
            <a:r>
              <a:rPr lang="en-US" sz="1900" dirty="0" smtClean="0"/>
              <a:t>GL is a partnership and it manufactures drinking glasses. Customers pay GL put their own designs or messages on the outside of the glass. These are often given as gifts at weddings, births and other special celebrations. GL is thinking of starting to manufacture plain glasses for everyday use. These glasses would be sold at supermarkets, but the specially designed glasses are ordered on the internet. GL only have  a small advertising budget  and so the owners will have to think carefully about where will be the best place to advertise plain glasses.</a:t>
            </a:r>
          </a:p>
          <a:p>
            <a:pPr marL="625475" indent="-342900">
              <a:spcAft>
                <a:spcPts val="600"/>
              </a:spcAft>
              <a:buClr>
                <a:srgbClr val="00B050"/>
              </a:buClr>
              <a:buFont typeface="+mj-lt"/>
              <a:buAutoNum type="alphaLcParenR"/>
            </a:pPr>
            <a:r>
              <a:rPr lang="en-US" sz="1900" dirty="0" smtClean="0"/>
              <a:t>What is meant by ‘advertising budget’?	[2]</a:t>
            </a:r>
          </a:p>
          <a:p>
            <a:pPr marL="625475" indent="-342900">
              <a:spcAft>
                <a:spcPts val="600"/>
              </a:spcAft>
              <a:buClr>
                <a:srgbClr val="00B050"/>
              </a:buClr>
              <a:buFont typeface="+mj-lt"/>
              <a:buAutoNum type="alphaLcParenR"/>
            </a:pPr>
            <a:r>
              <a:rPr lang="en-US" sz="1900" dirty="0" smtClean="0"/>
              <a:t>Identify </a:t>
            </a:r>
            <a:r>
              <a:rPr lang="en-US" sz="1900" b="1" dirty="0" smtClean="0"/>
              <a:t>two</a:t>
            </a:r>
            <a:r>
              <a:rPr lang="en-US" sz="1900" dirty="0" smtClean="0"/>
              <a:t> places, other than the Internet, where GL could advertise its glasses.		[2]</a:t>
            </a:r>
          </a:p>
          <a:p>
            <a:pPr marL="625475" indent="-342900">
              <a:spcAft>
                <a:spcPts val="600"/>
              </a:spcAft>
              <a:buClr>
                <a:srgbClr val="00B050"/>
              </a:buClr>
              <a:buFont typeface="+mj-lt"/>
              <a:buAutoNum type="alphaLcParenR"/>
            </a:pPr>
            <a:r>
              <a:rPr lang="en-US" sz="1900" dirty="0" smtClean="0"/>
              <a:t>Identify and explain </a:t>
            </a:r>
            <a:r>
              <a:rPr lang="en-US" sz="1900" b="1" dirty="0" smtClean="0"/>
              <a:t>two</a:t>
            </a:r>
            <a:r>
              <a:rPr lang="en-US" sz="1900" dirty="0" smtClean="0"/>
              <a:t> reasons for promoting the glasses.	[4]</a:t>
            </a:r>
          </a:p>
          <a:p>
            <a:pPr marL="625475" indent="-342900">
              <a:spcAft>
                <a:spcPts val="600"/>
              </a:spcAft>
              <a:buClr>
                <a:srgbClr val="00B050"/>
              </a:buClr>
              <a:buFont typeface="+mj-lt"/>
              <a:buAutoNum type="alphaLcParenR"/>
            </a:pPr>
            <a:r>
              <a:rPr lang="en-US" sz="1900" dirty="0" smtClean="0"/>
              <a:t>Identify and explain </a:t>
            </a:r>
            <a:r>
              <a:rPr lang="en-US" sz="1900" b="1" dirty="0" smtClean="0"/>
              <a:t>two </a:t>
            </a:r>
            <a:r>
              <a:rPr lang="en-US" sz="1900" dirty="0" smtClean="0"/>
              <a:t>methods of sale promotion GL could use to promote the plain glasses sold in supermarkets.	[6]</a:t>
            </a:r>
          </a:p>
          <a:p>
            <a:pPr marL="625475" indent="-342900">
              <a:spcAft>
                <a:spcPts val="600"/>
              </a:spcAft>
              <a:buClr>
                <a:srgbClr val="00B050"/>
              </a:buClr>
              <a:buFont typeface="+mj-lt"/>
              <a:buAutoNum type="alphaLcParenR"/>
            </a:pPr>
            <a:r>
              <a:rPr lang="en-US" sz="1900" dirty="0" smtClean="0"/>
              <a:t>Do you think the promotion of the plain glasses should be different to the promotion used for the specially designed glasses? Justify your answer.	[6]</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189</a:t>
            </a:r>
            <a:endParaRPr lang="en-GB" sz="20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8388424" y="4387751"/>
            <a:ext cx="432048"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22445013"/>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190</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Marketing Mix - Place</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6582246" cy="5632311"/>
          </a:xfrm>
          <a:prstGeom prst="rect">
            <a:avLst/>
          </a:prstGeom>
          <a:noFill/>
        </p:spPr>
        <p:txBody>
          <a:bodyPr wrap="square" rtlCol="0">
            <a:spAutoFit/>
          </a:bodyPr>
          <a:lstStyle/>
          <a:p>
            <a:pPr>
              <a:buClr>
                <a:srgbClr val="00B050"/>
              </a:buClr>
            </a:pPr>
            <a:r>
              <a:rPr lang="en-US" sz="2000" b="1" dirty="0" smtClean="0"/>
              <a:t>The Role of Place Decisions In the Marketing Mix</a:t>
            </a:r>
          </a:p>
          <a:p>
            <a:pPr marL="342900" indent="-342900">
              <a:buClr>
                <a:srgbClr val="00B050"/>
              </a:buClr>
              <a:buFont typeface="Wingdings 3" panose="05040102010807070707" pitchFamily="18" charset="2"/>
              <a:buChar char=""/>
            </a:pPr>
            <a:r>
              <a:rPr lang="en-US" sz="2000" dirty="0" smtClean="0"/>
              <a:t>After deciding on the product and right place, the business has to get the product to the customer. The product or service has to be available where and when customers want to buy. Where consumers can buy the product will affect how well it will sell.</a:t>
            </a:r>
          </a:p>
          <a:p>
            <a:pPr marL="342900" indent="-342900">
              <a:buClr>
                <a:srgbClr val="00B050"/>
              </a:buClr>
              <a:buFont typeface="Wingdings 3" panose="05040102010807070707" pitchFamily="18" charset="2"/>
              <a:buChar char=""/>
            </a:pPr>
            <a:r>
              <a:rPr lang="en-US" sz="2000" dirty="0" smtClean="0"/>
              <a:t>Think of your local shop where you buy food. Would expensive luxury chocolates sell well? If many of the customers who use the shop are on low incomes then not many chocolates will be sold. If the product is not available where customers want to buy it, and they have to go searching in different shops, then they may give up and buy a competitor’s product. It is very easy for the business to get the place wrong and therefor lose sales, or even fail altogether.</a:t>
            </a:r>
          </a:p>
          <a:p>
            <a:pPr marL="342900" indent="-342900">
              <a:buClr>
                <a:srgbClr val="00B050"/>
              </a:buClr>
              <a:buFont typeface="Wingdings 3" panose="05040102010807070707" pitchFamily="18" charset="2"/>
              <a:buChar char=""/>
            </a:pPr>
            <a:r>
              <a:rPr lang="en-US" sz="2000" dirty="0" smtClean="0"/>
              <a:t>How consumers get to know about the product through promotion is important but they must also be able to buy the products easily.</a:t>
            </a:r>
          </a:p>
        </p:txBody>
      </p:sp>
      <p:graphicFrame>
        <p:nvGraphicFramePr>
          <p:cNvPr id="7" name="Table 6"/>
          <p:cNvGraphicFramePr>
            <a:graphicFrameLocks noGrp="1"/>
          </p:cNvGraphicFramePr>
          <p:nvPr>
            <p:extLst/>
          </p:nvPr>
        </p:nvGraphicFramePr>
        <p:xfrm>
          <a:off x="7020272" y="1170259"/>
          <a:ext cx="1763886" cy="5339533"/>
        </p:xfrm>
        <a:graphic>
          <a:graphicData uri="http://schemas.openxmlformats.org/drawingml/2006/table">
            <a:tbl>
              <a:tblPr firstRow="1" firstCol="1" lastRow="1" lastCol="1" bandRow="1" bandCol="1">
                <a:tableStyleId>{2D5ABB26-0587-4C30-8999-92F81FD0307C}</a:tableStyleId>
              </a:tblPr>
              <a:tblGrid>
                <a:gridCol w="1763886"/>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Where do you buy your shoes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Would you trust an online company for a card</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Where do your parents buy the same goods as you</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How far would you walk for a bargain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When was the last time you left a shop empty handed</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Where are the charity shops on your town.</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85486" y="1196752"/>
            <a:ext cx="1518962"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1560564"/>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190</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Distribution Channels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2246769"/>
          </a:xfrm>
          <a:prstGeom prst="rect">
            <a:avLst/>
          </a:prstGeom>
          <a:noFill/>
        </p:spPr>
        <p:txBody>
          <a:bodyPr wrap="square" rtlCol="0">
            <a:spAutoFit/>
          </a:bodyPr>
          <a:lstStyle/>
          <a:p>
            <a:pPr>
              <a:buClr>
                <a:srgbClr val="00B050"/>
              </a:buClr>
            </a:pPr>
            <a:r>
              <a:rPr lang="en-US" sz="2000" b="1" dirty="0" smtClean="0"/>
              <a:t>Distribution Channels</a:t>
            </a:r>
          </a:p>
          <a:p>
            <a:pPr marL="342900" indent="-342900">
              <a:buClr>
                <a:srgbClr val="00B050"/>
              </a:buClr>
              <a:buFont typeface="Wingdings 3" panose="05040102010807070707" pitchFamily="18" charset="2"/>
              <a:buChar char=""/>
            </a:pPr>
            <a:r>
              <a:rPr lang="en-US" sz="2000" dirty="0" smtClean="0"/>
              <a:t>Businesses have to decide where to sell their products. They also have to decide how to get their product to the consumer, e.g. what </a:t>
            </a:r>
            <a:r>
              <a:rPr lang="en-US" sz="2000" b="1" dirty="0" smtClean="0"/>
              <a:t>distribution channel</a:t>
            </a:r>
            <a:r>
              <a:rPr lang="en-US" sz="2000" dirty="0" smtClean="0"/>
              <a:t> to use.</a:t>
            </a:r>
          </a:p>
          <a:p>
            <a:pPr marL="342900" indent="-342900">
              <a:buClr>
                <a:srgbClr val="00B050"/>
              </a:buClr>
              <a:buFont typeface="Wingdings 3" panose="05040102010807070707" pitchFamily="18" charset="2"/>
              <a:buChar char=""/>
            </a:pPr>
            <a:r>
              <a:rPr lang="en-US" sz="2000" dirty="0" smtClean="0"/>
              <a:t>The distribution channel can vary – from being directly to the consumer to being via intermediary channels. The diagram below </a:t>
            </a:r>
            <a:r>
              <a:rPr lang="en-US" sz="2000" dirty="0" err="1" smtClean="0"/>
              <a:t>summarises</a:t>
            </a:r>
            <a:r>
              <a:rPr lang="en-US" sz="2000" dirty="0" smtClean="0"/>
              <a:t> the main distribution channels that are used.</a:t>
            </a:r>
          </a:p>
        </p:txBody>
      </p:sp>
      <p:grpSp>
        <p:nvGrpSpPr>
          <p:cNvPr id="56" name="Group 55"/>
          <p:cNvGrpSpPr/>
          <p:nvPr/>
        </p:nvGrpSpPr>
        <p:grpSpPr>
          <a:xfrm>
            <a:off x="395536" y="3429000"/>
            <a:ext cx="8424936" cy="3105636"/>
            <a:chOff x="395536" y="3501008"/>
            <a:chExt cx="8424936" cy="3105636"/>
          </a:xfrm>
          <a:effectLst>
            <a:outerShdw blurRad="203200" dist="38100" dir="2700000" sx="101000" sy="101000" algn="tl" rotWithShape="0">
              <a:prstClr val="black">
                <a:alpha val="40000"/>
              </a:prstClr>
            </a:outerShdw>
          </a:effectLst>
        </p:grpSpPr>
        <p:sp>
          <p:nvSpPr>
            <p:cNvPr id="2" name="TextBox 1"/>
            <p:cNvSpPr txBox="1"/>
            <p:nvPr/>
          </p:nvSpPr>
          <p:spPr>
            <a:xfrm>
              <a:off x="395536" y="3501008"/>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9" name="TextBox 8"/>
            <p:cNvSpPr txBox="1"/>
            <p:nvPr/>
          </p:nvSpPr>
          <p:spPr>
            <a:xfrm>
              <a:off x="395536" y="4293096"/>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0" name="TextBox 9"/>
            <p:cNvSpPr txBox="1"/>
            <p:nvPr/>
          </p:nvSpPr>
          <p:spPr>
            <a:xfrm>
              <a:off x="395536" y="5085184"/>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1" name="TextBox 10"/>
            <p:cNvSpPr txBox="1"/>
            <p:nvPr/>
          </p:nvSpPr>
          <p:spPr>
            <a:xfrm>
              <a:off x="395536" y="5877272"/>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2" name="TextBox 11"/>
            <p:cNvSpPr txBox="1"/>
            <p:nvPr/>
          </p:nvSpPr>
          <p:spPr>
            <a:xfrm>
              <a:off x="7668344" y="3501008"/>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6" name="TextBox 15"/>
            <p:cNvSpPr txBox="1"/>
            <p:nvPr/>
          </p:nvSpPr>
          <p:spPr>
            <a:xfrm>
              <a:off x="7668344" y="508518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7" name="TextBox 16"/>
            <p:cNvSpPr txBox="1"/>
            <p:nvPr/>
          </p:nvSpPr>
          <p:spPr>
            <a:xfrm>
              <a:off x="7668344" y="4293096"/>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8" name="TextBox 17"/>
            <p:cNvSpPr txBox="1"/>
            <p:nvPr/>
          </p:nvSpPr>
          <p:spPr>
            <a:xfrm>
              <a:off x="7668344" y="5877272"/>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9" name="TextBox 18"/>
            <p:cNvSpPr txBox="1"/>
            <p:nvPr/>
          </p:nvSpPr>
          <p:spPr>
            <a:xfrm>
              <a:off x="2159732" y="5877272"/>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Agent</a:t>
              </a:r>
              <a:endParaRPr lang="en-GB" dirty="0"/>
            </a:p>
          </p:txBody>
        </p:sp>
        <p:sp>
          <p:nvSpPr>
            <p:cNvPr id="20" name="TextBox 19"/>
            <p:cNvSpPr txBox="1"/>
            <p:nvPr/>
          </p:nvSpPr>
          <p:spPr>
            <a:xfrm>
              <a:off x="3821723" y="5877272"/>
              <a:ext cx="1500554"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Wholesaler</a:t>
              </a:r>
              <a:endParaRPr lang="en-GB" dirty="0"/>
            </a:p>
          </p:txBody>
        </p:sp>
        <p:sp>
          <p:nvSpPr>
            <p:cNvPr id="21" name="TextBox 20"/>
            <p:cNvSpPr txBox="1"/>
            <p:nvPr/>
          </p:nvSpPr>
          <p:spPr>
            <a:xfrm>
              <a:off x="5832140" y="5877272"/>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22" name="TextBox 21"/>
            <p:cNvSpPr txBox="1"/>
            <p:nvPr/>
          </p:nvSpPr>
          <p:spPr>
            <a:xfrm>
              <a:off x="2843808" y="5085184"/>
              <a:ext cx="144016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Wholesaler</a:t>
              </a:r>
              <a:endParaRPr lang="en-GB" dirty="0"/>
            </a:p>
          </p:txBody>
        </p:sp>
        <p:sp>
          <p:nvSpPr>
            <p:cNvPr id="23" name="TextBox 22"/>
            <p:cNvSpPr txBox="1"/>
            <p:nvPr/>
          </p:nvSpPr>
          <p:spPr>
            <a:xfrm>
              <a:off x="5004048" y="508518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24" name="TextBox 23"/>
            <p:cNvSpPr txBox="1"/>
            <p:nvPr/>
          </p:nvSpPr>
          <p:spPr>
            <a:xfrm>
              <a:off x="3995936" y="4295400"/>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4" name="TextBox 3"/>
            <p:cNvSpPr txBox="1"/>
            <p:nvPr/>
          </p:nvSpPr>
          <p:spPr>
            <a:xfrm>
              <a:off x="3311860" y="3862011"/>
              <a:ext cx="2454518" cy="369332"/>
            </a:xfrm>
            <a:prstGeom prst="rect">
              <a:avLst/>
            </a:prstGeom>
            <a:noFill/>
          </p:spPr>
          <p:txBody>
            <a:bodyPr wrap="none" rtlCol="0">
              <a:spAutoFit/>
            </a:bodyPr>
            <a:lstStyle/>
            <a:p>
              <a:r>
                <a:rPr lang="en-US" i="1" dirty="0" smtClean="0"/>
                <a:t>Distribution Channel 1</a:t>
              </a:r>
              <a:endParaRPr lang="en-GB" i="1" dirty="0"/>
            </a:p>
          </p:txBody>
        </p:sp>
        <p:sp>
          <p:nvSpPr>
            <p:cNvPr id="25" name="TextBox 24"/>
            <p:cNvSpPr txBox="1"/>
            <p:nvPr/>
          </p:nvSpPr>
          <p:spPr>
            <a:xfrm>
              <a:off x="3464260" y="4715852"/>
              <a:ext cx="2454518" cy="369332"/>
            </a:xfrm>
            <a:prstGeom prst="rect">
              <a:avLst/>
            </a:prstGeom>
            <a:noFill/>
          </p:spPr>
          <p:txBody>
            <a:bodyPr wrap="none" rtlCol="0">
              <a:spAutoFit/>
            </a:bodyPr>
            <a:lstStyle/>
            <a:p>
              <a:r>
                <a:rPr lang="en-US" i="1" dirty="0" smtClean="0"/>
                <a:t>Distribution Channel 2</a:t>
              </a:r>
              <a:endParaRPr lang="en-GB" i="1" dirty="0"/>
            </a:p>
          </p:txBody>
        </p:sp>
        <p:sp>
          <p:nvSpPr>
            <p:cNvPr id="26" name="TextBox 25"/>
            <p:cNvSpPr txBox="1"/>
            <p:nvPr/>
          </p:nvSpPr>
          <p:spPr>
            <a:xfrm>
              <a:off x="3464260" y="5507940"/>
              <a:ext cx="2454518" cy="369332"/>
            </a:xfrm>
            <a:prstGeom prst="rect">
              <a:avLst/>
            </a:prstGeom>
            <a:noFill/>
          </p:spPr>
          <p:txBody>
            <a:bodyPr wrap="none" rtlCol="0">
              <a:spAutoFit/>
            </a:bodyPr>
            <a:lstStyle/>
            <a:p>
              <a:r>
                <a:rPr lang="en-US" i="1" dirty="0" smtClean="0"/>
                <a:t>Distribution Channel 3</a:t>
              </a:r>
              <a:endParaRPr lang="en-GB" i="1" dirty="0"/>
            </a:p>
          </p:txBody>
        </p:sp>
        <p:sp>
          <p:nvSpPr>
            <p:cNvPr id="27" name="TextBox 26"/>
            <p:cNvSpPr txBox="1"/>
            <p:nvPr/>
          </p:nvSpPr>
          <p:spPr>
            <a:xfrm>
              <a:off x="3464260" y="6237312"/>
              <a:ext cx="2454518" cy="369332"/>
            </a:xfrm>
            <a:prstGeom prst="rect">
              <a:avLst/>
            </a:prstGeom>
            <a:noFill/>
          </p:spPr>
          <p:txBody>
            <a:bodyPr wrap="none" rtlCol="0">
              <a:spAutoFit/>
            </a:bodyPr>
            <a:lstStyle/>
            <a:p>
              <a:r>
                <a:rPr lang="en-US" i="1" dirty="0" smtClean="0"/>
                <a:t>Distribution Channel 4</a:t>
              </a:r>
              <a:endParaRPr lang="en-GB" i="1" dirty="0"/>
            </a:p>
          </p:txBody>
        </p:sp>
        <p:cxnSp>
          <p:nvCxnSpPr>
            <p:cNvPr id="28" name="Straight Arrow Connector 27"/>
            <p:cNvCxnSpPr>
              <a:stCxn id="2" idx="3"/>
              <a:endCxn id="12" idx="1"/>
            </p:cNvCxnSpPr>
            <p:nvPr/>
          </p:nvCxnSpPr>
          <p:spPr>
            <a:xfrm>
              <a:off x="1475656" y="3685674"/>
              <a:ext cx="619268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9" idx="3"/>
              <a:endCxn id="24" idx="1"/>
            </p:cNvCxnSpPr>
            <p:nvPr/>
          </p:nvCxnSpPr>
          <p:spPr>
            <a:xfrm>
              <a:off x="1475656" y="4477762"/>
              <a:ext cx="2520280" cy="2304"/>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4" idx="3"/>
              <a:endCxn id="17" idx="1"/>
            </p:cNvCxnSpPr>
            <p:nvPr/>
          </p:nvCxnSpPr>
          <p:spPr>
            <a:xfrm flipV="1">
              <a:off x="5148064" y="4477762"/>
              <a:ext cx="2520280" cy="2304"/>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0" idx="3"/>
              <a:endCxn id="22" idx="1"/>
            </p:cNvCxnSpPr>
            <p:nvPr/>
          </p:nvCxnSpPr>
          <p:spPr>
            <a:xfrm>
              <a:off x="1475656" y="5269850"/>
              <a:ext cx="1368152"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2" idx="3"/>
              <a:endCxn id="23" idx="1"/>
            </p:cNvCxnSpPr>
            <p:nvPr/>
          </p:nvCxnSpPr>
          <p:spPr>
            <a:xfrm>
              <a:off x="4283968" y="5269850"/>
              <a:ext cx="720080"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23" idx="3"/>
              <a:endCxn id="16" idx="1"/>
            </p:cNvCxnSpPr>
            <p:nvPr/>
          </p:nvCxnSpPr>
          <p:spPr>
            <a:xfrm>
              <a:off x="6156176" y="5269850"/>
              <a:ext cx="151216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1" idx="3"/>
              <a:endCxn id="19" idx="1"/>
            </p:cNvCxnSpPr>
            <p:nvPr/>
          </p:nvCxnSpPr>
          <p:spPr>
            <a:xfrm>
              <a:off x="1475656" y="6061938"/>
              <a:ext cx="684076"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19" idx="3"/>
              <a:endCxn id="20" idx="1"/>
            </p:cNvCxnSpPr>
            <p:nvPr/>
          </p:nvCxnSpPr>
          <p:spPr>
            <a:xfrm>
              <a:off x="3311860" y="6061938"/>
              <a:ext cx="509863"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20" idx="3"/>
              <a:endCxn id="21" idx="1"/>
            </p:cNvCxnSpPr>
            <p:nvPr/>
          </p:nvCxnSpPr>
          <p:spPr>
            <a:xfrm>
              <a:off x="5322277" y="6061938"/>
              <a:ext cx="509863"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21" idx="3"/>
              <a:endCxn id="18" idx="1"/>
            </p:cNvCxnSpPr>
            <p:nvPr/>
          </p:nvCxnSpPr>
          <p:spPr>
            <a:xfrm>
              <a:off x="6984268" y="6061938"/>
              <a:ext cx="684076"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57" name="TextBox 56"/>
          <p:cNvSpPr txBox="1"/>
          <p:nvPr/>
        </p:nvSpPr>
        <p:spPr>
          <a:xfrm>
            <a:off x="250160" y="6309320"/>
            <a:ext cx="2964273" cy="338554"/>
          </a:xfrm>
          <a:prstGeom prst="rect">
            <a:avLst/>
          </a:prstGeom>
          <a:noFill/>
        </p:spPr>
        <p:txBody>
          <a:bodyPr wrap="none" rtlCol="0">
            <a:spAutoFit/>
          </a:bodyPr>
          <a:lstStyle/>
          <a:p>
            <a:r>
              <a:rPr lang="en-US" sz="1600" dirty="0" smtClean="0"/>
              <a:t>The main distribution channels</a:t>
            </a:r>
            <a:endParaRPr lang="en-GB" sz="1600" dirty="0"/>
          </a:p>
        </p:txBody>
      </p:sp>
      <p:pic>
        <p:nvPicPr>
          <p:cNvPr id="59"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1124744"/>
            <a:ext cx="619734" cy="64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346623"/>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191</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Distribution Channels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4912114"/>
          </a:xfrm>
          <a:prstGeom prst="rect">
            <a:avLst/>
          </a:prstGeom>
          <a:noFill/>
        </p:spPr>
        <p:txBody>
          <a:bodyPr wrap="square" rtlCol="0">
            <a:spAutoFit/>
          </a:bodyPr>
          <a:lstStyle/>
          <a:p>
            <a:pPr>
              <a:buClr>
                <a:srgbClr val="00B050"/>
              </a:buClr>
            </a:pPr>
            <a:r>
              <a:rPr lang="en-US" sz="1740" b="1" dirty="0" smtClean="0"/>
              <a:t>Distribution Channel 1</a:t>
            </a:r>
          </a:p>
          <a:p>
            <a:pPr>
              <a:buClr>
                <a:srgbClr val="00B050"/>
              </a:buClr>
            </a:pPr>
            <a:r>
              <a:rPr lang="en-US" sz="1740" b="1" dirty="0" smtClean="0"/>
              <a:t>Advantages</a:t>
            </a:r>
          </a:p>
          <a:p>
            <a:pPr marL="342900" indent="-342900">
              <a:buClr>
                <a:srgbClr val="00B050"/>
              </a:buClr>
              <a:buFont typeface="Wingdings 3" panose="05040102010807070707" pitchFamily="18" charset="2"/>
              <a:buChar char=""/>
            </a:pPr>
            <a:r>
              <a:rPr lang="en-US" sz="1740" dirty="0" smtClean="0"/>
              <a:t>This distribution channel is very simple. It involves manufacturers selling their products directly to the consumer.</a:t>
            </a:r>
          </a:p>
          <a:p>
            <a:pPr marL="342900" indent="-342900">
              <a:buClr>
                <a:srgbClr val="00B050"/>
              </a:buClr>
              <a:buFont typeface="Wingdings 3" panose="05040102010807070707" pitchFamily="18" charset="2"/>
              <a:buChar char=""/>
            </a:pPr>
            <a:r>
              <a:rPr lang="en-US" sz="1740" dirty="0" smtClean="0"/>
              <a:t>It is suitable for products, such as certain types of agricultural products, which are sometimes sold straight from the farm.</a:t>
            </a:r>
          </a:p>
          <a:p>
            <a:pPr marL="342900" indent="-342900">
              <a:buClr>
                <a:srgbClr val="00B050"/>
              </a:buClr>
              <a:buFont typeface="Wingdings 3" panose="05040102010807070707" pitchFamily="18" charset="2"/>
              <a:buChar char=""/>
            </a:pPr>
            <a:r>
              <a:rPr lang="en-US" sz="1740" dirty="0" smtClean="0"/>
              <a:t>There is a lower price is sold directly to the customer – cuts out wholesaler / retailer.</a:t>
            </a:r>
          </a:p>
          <a:p>
            <a:pPr marL="342900" indent="-342900">
              <a:buClr>
                <a:srgbClr val="00B050"/>
              </a:buClr>
              <a:buFont typeface="Wingdings 3" panose="05040102010807070707" pitchFamily="18" charset="2"/>
              <a:buChar char=""/>
            </a:pPr>
            <a:r>
              <a:rPr lang="en-US" sz="1740" dirty="0" smtClean="0"/>
              <a:t>Products can be sold by mail order catalog or via the Internet.</a:t>
            </a:r>
          </a:p>
          <a:p>
            <a:pPr>
              <a:buClr>
                <a:srgbClr val="00B050"/>
              </a:buClr>
            </a:pPr>
            <a:r>
              <a:rPr lang="en-US" sz="1740" b="1" dirty="0" smtClean="0"/>
              <a:t>Disadvantages</a:t>
            </a:r>
          </a:p>
          <a:p>
            <a:pPr marL="342900" indent="-342900">
              <a:buClr>
                <a:srgbClr val="00B050"/>
              </a:buClr>
              <a:buFont typeface="Wingdings 3" panose="05040102010807070707" pitchFamily="18" charset="2"/>
              <a:buChar char=""/>
            </a:pPr>
            <a:r>
              <a:rPr lang="en-US" sz="1740" dirty="0" smtClean="0"/>
              <a:t>This is usually impractical for most products because the consumers probably do not live near to the factory and could not go there to buy the products.</a:t>
            </a:r>
          </a:p>
          <a:p>
            <a:pPr marL="342900" indent="-342900">
              <a:buClr>
                <a:srgbClr val="00B050"/>
              </a:buClr>
              <a:buFont typeface="Wingdings 3" panose="05040102010807070707" pitchFamily="18" charset="2"/>
              <a:buChar char=""/>
            </a:pPr>
            <a:r>
              <a:rPr lang="en-US" sz="1740" dirty="0" smtClean="0"/>
              <a:t>This method may not be suitable for products which cannot easily be sent by post.</a:t>
            </a:r>
          </a:p>
          <a:p>
            <a:pPr marL="342900" indent="-342900">
              <a:buClr>
                <a:srgbClr val="00B050"/>
              </a:buClr>
              <a:buFont typeface="Wingdings 3" panose="05040102010807070707" pitchFamily="18" charset="2"/>
              <a:buChar char=""/>
            </a:pPr>
            <a:r>
              <a:rPr lang="en-US" sz="1740" dirty="0" smtClean="0"/>
              <a:t>It may be very expensive to send the products by post and therefor it will not be cost effective.</a:t>
            </a:r>
          </a:p>
          <a:p>
            <a:pPr marL="342900" indent="-342900">
              <a:buClr>
                <a:srgbClr val="00B050"/>
              </a:buClr>
              <a:buFont typeface="Wingdings 3" panose="05040102010807070707" pitchFamily="18" charset="2"/>
              <a:buChar char=""/>
            </a:pPr>
            <a:r>
              <a:rPr lang="en-US" sz="1740" dirty="0" smtClean="0"/>
              <a:t>This channel is most common when selling directly form one manufacturer to another manufacturer. E.g. car components are sold directly to the car producer.</a:t>
            </a:r>
          </a:p>
        </p:txBody>
      </p:sp>
      <p:grpSp>
        <p:nvGrpSpPr>
          <p:cNvPr id="7" name="Group 6"/>
          <p:cNvGrpSpPr/>
          <p:nvPr/>
        </p:nvGrpSpPr>
        <p:grpSpPr>
          <a:xfrm>
            <a:off x="395536" y="6021288"/>
            <a:ext cx="8424936" cy="504056"/>
            <a:chOff x="395536" y="3429000"/>
            <a:chExt cx="8424936" cy="648072"/>
          </a:xfrm>
          <a:effectLst>
            <a:outerShdw blurRad="152400" dist="38100" dir="2700000" sx="102000" sy="102000" algn="tl" rotWithShape="0">
              <a:prstClr val="black">
                <a:alpha val="40000"/>
              </a:prstClr>
            </a:outerShdw>
          </a:effectLst>
        </p:grpSpPr>
        <p:sp>
          <p:nvSpPr>
            <p:cNvPr id="2" name="TextBox 1"/>
            <p:cNvSpPr txBox="1"/>
            <p:nvPr/>
          </p:nvSpPr>
          <p:spPr>
            <a:xfrm>
              <a:off x="395536" y="3429000"/>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2" name="TextBox 11"/>
            <p:cNvSpPr txBox="1"/>
            <p:nvPr/>
          </p:nvSpPr>
          <p:spPr>
            <a:xfrm>
              <a:off x="7668344" y="3429000"/>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4" name="TextBox 3"/>
            <p:cNvSpPr txBox="1"/>
            <p:nvPr/>
          </p:nvSpPr>
          <p:spPr>
            <a:xfrm>
              <a:off x="3311860" y="3707740"/>
              <a:ext cx="2454518" cy="369332"/>
            </a:xfrm>
            <a:prstGeom prst="rect">
              <a:avLst/>
            </a:prstGeom>
            <a:noFill/>
          </p:spPr>
          <p:txBody>
            <a:bodyPr wrap="none" rtlCol="0">
              <a:spAutoFit/>
            </a:bodyPr>
            <a:lstStyle/>
            <a:p>
              <a:r>
                <a:rPr lang="en-US" i="1" dirty="0" smtClean="0"/>
                <a:t>Distribution Channel 1</a:t>
              </a:r>
              <a:endParaRPr lang="en-GB" i="1" dirty="0"/>
            </a:p>
          </p:txBody>
        </p:sp>
        <p:cxnSp>
          <p:nvCxnSpPr>
            <p:cNvPr id="28" name="Straight Arrow Connector 27"/>
            <p:cNvCxnSpPr>
              <a:stCxn id="2" idx="3"/>
              <a:endCxn id="12" idx="1"/>
            </p:cNvCxnSpPr>
            <p:nvPr/>
          </p:nvCxnSpPr>
          <p:spPr>
            <a:xfrm>
              <a:off x="1475656" y="3613666"/>
              <a:ext cx="619268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pic>
        <p:nvPicPr>
          <p:cNvPr id="37"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1124744"/>
            <a:ext cx="619734" cy="64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855518"/>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191</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Distribution Channels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4524315"/>
          </a:xfrm>
          <a:prstGeom prst="rect">
            <a:avLst/>
          </a:prstGeom>
          <a:noFill/>
        </p:spPr>
        <p:txBody>
          <a:bodyPr wrap="square" rtlCol="0">
            <a:spAutoFit/>
          </a:bodyPr>
          <a:lstStyle/>
          <a:p>
            <a:pPr>
              <a:buClr>
                <a:srgbClr val="00B050"/>
              </a:buClr>
            </a:pPr>
            <a:r>
              <a:rPr lang="en-US" sz="2400" b="1" dirty="0" smtClean="0"/>
              <a:t>Distribution Channel 2</a:t>
            </a:r>
          </a:p>
          <a:p>
            <a:pPr marL="339725" indent="-339725">
              <a:buClr>
                <a:srgbClr val="00B050"/>
              </a:buClr>
              <a:buFont typeface="Wingdings 3" panose="05040102010807070707" pitchFamily="18" charset="2"/>
              <a:buChar char=""/>
            </a:pPr>
            <a:r>
              <a:rPr lang="en-US" sz="2400" dirty="0"/>
              <a:t>The second distribution channel is where the producer sells directly to retail outlets and then they sell the product to the consumer. This is most common where the retailer is large, such as a large supermarket, or when the products are expensive, such as furniture or jewellery. </a:t>
            </a:r>
          </a:p>
          <a:p>
            <a:pPr>
              <a:buClr>
                <a:srgbClr val="00B050"/>
              </a:buClr>
            </a:pPr>
            <a:r>
              <a:rPr lang="en-US" sz="2400" b="1" dirty="0" smtClean="0"/>
              <a:t>Advantages</a:t>
            </a:r>
          </a:p>
          <a:p>
            <a:pPr marL="342900" indent="-342900">
              <a:buClr>
                <a:srgbClr val="00B050"/>
              </a:buClr>
              <a:buFont typeface="Wingdings 3" panose="05040102010807070707" pitchFamily="18" charset="2"/>
              <a:buChar char=""/>
            </a:pPr>
            <a:r>
              <a:rPr lang="en-US" sz="2400" dirty="0" smtClean="0"/>
              <a:t>Producer sells large quantities to retailers.</a:t>
            </a:r>
          </a:p>
          <a:p>
            <a:pPr marL="342900" indent="-342900">
              <a:buClr>
                <a:srgbClr val="00B050"/>
              </a:buClr>
              <a:buFont typeface="Wingdings 3" panose="05040102010807070707" pitchFamily="18" charset="2"/>
              <a:buChar char=""/>
            </a:pPr>
            <a:r>
              <a:rPr lang="en-US" sz="2400" dirty="0" smtClean="0"/>
              <a:t>Reduced distribution costs compared to distribution channel 1. </a:t>
            </a:r>
          </a:p>
          <a:p>
            <a:pPr>
              <a:buClr>
                <a:srgbClr val="00B050"/>
              </a:buClr>
            </a:pPr>
            <a:r>
              <a:rPr lang="en-US" sz="2400" b="1" dirty="0" smtClean="0"/>
              <a:t>Disadvantages</a:t>
            </a:r>
          </a:p>
          <a:p>
            <a:pPr marL="342900" indent="-342900">
              <a:buClr>
                <a:srgbClr val="00B050"/>
              </a:buClr>
              <a:buFont typeface="Wingdings 3" panose="05040102010807070707" pitchFamily="18" charset="2"/>
              <a:buChar char=""/>
            </a:pPr>
            <a:r>
              <a:rPr lang="en-US" sz="2400" dirty="0" smtClean="0"/>
              <a:t>No direct contact with the customer.</a:t>
            </a:r>
          </a:p>
        </p:txBody>
      </p:sp>
      <p:sp>
        <p:nvSpPr>
          <p:cNvPr id="10" name="TextBox 9"/>
          <p:cNvSpPr txBox="1"/>
          <p:nvPr/>
        </p:nvSpPr>
        <p:spPr>
          <a:xfrm>
            <a:off x="395536" y="5877272"/>
            <a:ext cx="1080120"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Producer</a:t>
            </a:r>
            <a:endParaRPr lang="en-GB" dirty="0"/>
          </a:p>
        </p:txBody>
      </p:sp>
      <p:sp>
        <p:nvSpPr>
          <p:cNvPr id="11" name="TextBox 10"/>
          <p:cNvSpPr txBox="1"/>
          <p:nvPr/>
        </p:nvSpPr>
        <p:spPr>
          <a:xfrm>
            <a:off x="7668344" y="58772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Consumer</a:t>
            </a:r>
            <a:endParaRPr lang="en-GB" dirty="0"/>
          </a:p>
        </p:txBody>
      </p:sp>
      <p:sp>
        <p:nvSpPr>
          <p:cNvPr id="13" name="TextBox 12"/>
          <p:cNvSpPr txBox="1"/>
          <p:nvPr/>
        </p:nvSpPr>
        <p:spPr>
          <a:xfrm>
            <a:off x="3995936" y="5879576"/>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Retailer</a:t>
            </a:r>
            <a:endParaRPr lang="en-GB" dirty="0"/>
          </a:p>
        </p:txBody>
      </p:sp>
      <p:sp>
        <p:nvSpPr>
          <p:cNvPr id="14" name="TextBox 13"/>
          <p:cNvSpPr txBox="1"/>
          <p:nvPr/>
        </p:nvSpPr>
        <p:spPr>
          <a:xfrm>
            <a:off x="3464260" y="6300028"/>
            <a:ext cx="2454518" cy="369332"/>
          </a:xfrm>
          <a:prstGeom prst="rect">
            <a:avLst/>
          </a:prstGeom>
          <a:noFill/>
        </p:spPr>
        <p:txBody>
          <a:bodyPr wrap="none" rtlCol="0">
            <a:spAutoFit/>
          </a:bodyPr>
          <a:lstStyle/>
          <a:p>
            <a:r>
              <a:rPr lang="en-US" i="1" dirty="0" smtClean="0"/>
              <a:t>Distribution Channel 2</a:t>
            </a:r>
            <a:endParaRPr lang="en-GB" i="1" dirty="0"/>
          </a:p>
        </p:txBody>
      </p:sp>
      <p:cxnSp>
        <p:nvCxnSpPr>
          <p:cNvPr id="15" name="Straight Arrow Connector 14"/>
          <p:cNvCxnSpPr>
            <a:stCxn id="10" idx="3"/>
            <a:endCxn id="13" idx="1"/>
          </p:cNvCxnSpPr>
          <p:nvPr/>
        </p:nvCxnSpPr>
        <p:spPr>
          <a:xfrm>
            <a:off x="1475656" y="6061938"/>
            <a:ext cx="2520280" cy="2304"/>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3" idx="3"/>
            <a:endCxn id="11" idx="1"/>
          </p:cNvCxnSpPr>
          <p:nvPr/>
        </p:nvCxnSpPr>
        <p:spPr>
          <a:xfrm flipV="1">
            <a:off x="5148064" y="6061938"/>
            <a:ext cx="2520280" cy="2304"/>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7"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57510" y="1199268"/>
            <a:ext cx="619734" cy="64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168686"/>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191</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Distribution Channels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4862870"/>
          </a:xfrm>
          <a:prstGeom prst="rect">
            <a:avLst/>
          </a:prstGeom>
          <a:noFill/>
        </p:spPr>
        <p:txBody>
          <a:bodyPr wrap="square" rtlCol="0">
            <a:spAutoFit/>
          </a:bodyPr>
          <a:lstStyle/>
          <a:p>
            <a:pPr>
              <a:buClr>
                <a:srgbClr val="00B050"/>
              </a:buClr>
            </a:pPr>
            <a:r>
              <a:rPr lang="en-US" sz="1530" b="1" dirty="0" smtClean="0"/>
              <a:t>Distribution Channel 3</a:t>
            </a:r>
          </a:p>
          <a:p>
            <a:pPr marL="339725" indent="-339725">
              <a:buClr>
                <a:srgbClr val="00B050"/>
              </a:buClr>
              <a:buFont typeface="Wingdings 3" panose="05040102010807070707" pitchFamily="18" charset="2"/>
              <a:buChar char=""/>
            </a:pPr>
            <a:r>
              <a:rPr lang="en-US" sz="1530" dirty="0" smtClean="0"/>
              <a:t>This distribution channel involves using a wholesaler, who performs the function of breaking bulk. </a:t>
            </a:r>
          </a:p>
          <a:p>
            <a:pPr marL="339725" indent="-339725">
              <a:buClr>
                <a:srgbClr val="00B050"/>
              </a:buClr>
              <a:buFont typeface="Wingdings 3" panose="05040102010807070707" pitchFamily="18" charset="2"/>
              <a:buChar char=""/>
            </a:pPr>
            <a:r>
              <a:rPr lang="en-US" sz="1530" dirty="0" smtClean="0"/>
              <a:t>Breaking bulk is where wholesalers buy products from manufacturers in large quantities and then divide up the stock into much smaller quantities for retailers to buy.</a:t>
            </a:r>
            <a:endParaRPr lang="en-US" sz="1530" dirty="0"/>
          </a:p>
          <a:p>
            <a:pPr>
              <a:buClr>
                <a:srgbClr val="00B050"/>
              </a:buClr>
            </a:pPr>
            <a:r>
              <a:rPr lang="en-US" sz="1530" b="1" dirty="0" smtClean="0"/>
              <a:t>Advantages</a:t>
            </a:r>
          </a:p>
          <a:p>
            <a:pPr marL="342900" indent="-342900">
              <a:buClr>
                <a:srgbClr val="00B050"/>
              </a:buClr>
              <a:buFont typeface="Wingdings 3" panose="05040102010807070707" pitchFamily="18" charset="2"/>
              <a:buChar char=""/>
            </a:pPr>
            <a:r>
              <a:rPr lang="en-US" sz="1530" dirty="0" smtClean="0"/>
              <a:t>Wholesaler saves storage space for small retailers and reduces storage costs.</a:t>
            </a:r>
          </a:p>
          <a:p>
            <a:pPr marL="342900" indent="-342900">
              <a:buClr>
                <a:srgbClr val="00B050"/>
              </a:buClr>
              <a:buFont typeface="Wingdings 3" panose="05040102010807070707" pitchFamily="18" charset="2"/>
              <a:buChar char=""/>
            </a:pPr>
            <a:r>
              <a:rPr lang="en-US" sz="1530" dirty="0" smtClean="0"/>
              <a:t>Small retailers can purchase products in small quantities from wholesaler because they have a relatively short ‘shelf life’ before they deteriorate.</a:t>
            </a:r>
          </a:p>
          <a:p>
            <a:pPr marL="342900" indent="-342900">
              <a:buClr>
                <a:srgbClr val="00B050"/>
              </a:buClr>
              <a:buFont typeface="Wingdings 3" panose="05040102010807070707" pitchFamily="18" charset="2"/>
              <a:buChar char=""/>
            </a:pPr>
            <a:r>
              <a:rPr lang="en-US" sz="1530" dirty="0" smtClean="0"/>
              <a:t>May give credit to customers so they can take the goods straight away and pay at a later date.</a:t>
            </a:r>
          </a:p>
          <a:p>
            <a:pPr marL="342900" indent="-342900">
              <a:buClr>
                <a:srgbClr val="00B050"/>
              </a:buClr>
              <a:buFont typeface="Wingdings 3" panose="05040102010807070707" pitchFamily="18" charset="2"/>
              <a:buChar char=""/>
            </a:pPr>
            <a:r>
              <a:rPr lang="en-US" sz="1530" dirty="0" smtClean="0"/>
              <a:t>Wholesaler may deliver to the small retailer thus saving on transport costs.</a:t>
            </a:r>
          </a:p>
          <a:p>
            <a:pPr marL="342900" indent="-342900">
              <a:buClr>
                <a:srgbClr val="00B050"/>
              </a:buClr>
              <a:buFont typeface="Wingdings 3" panose="05040102010807070707" pitchFamily="18" charset="2"/>
              <a:buChar char=""/>
            </a:pPr>
            <a:r>
              <a:rPr lang="en-US" sz="1530" dirty="0" smtClean="0"/>
              <a:t>Wholesaler can give advice to small retailers about what is selling well. They can also advise the manufacturer what is selling well.</a:t>
            </a:r>
          </a:p>
          <a:p>
            <a:pPr>
              <a:buClr>
                <a:srgbClr val="00B050"/>
              </a:buClr>
            </a:pPr>
            <a:r>
              <a:rPr lang="en-US" sz="1530" b="1" dirty="0" smtClean="0"/>
              <a:t>Disadvantages</a:t>
            </a:r>
          </a:p>
          <a:p>
            <a:pPr marL="342900" indent="-342900">
              <a:buClr>
                <a:srgbClr val="00B050"/>
              </a:buClr>
              <a:buFont typeface="Wingdings 3" panose="05040102010807070707" pitchFamily="18" charset="2"/>
              <a:buChar char=""/>
            </a:pPr>
            <a:r>
              <a:rPr lang="en-US" sz="1530" dirty="0" smtClean="0"/>
              <a:t>May be more expensive for the small shop to buy from a wholesaler than if they bought straight from the manufacturer.</a:t>
            </a:r>
          </a:p>
          <a:p>
            <a:pPr marL="342900" indent="-342900">
              <a:buClr>
                <a:srgbClr val="00B050"/>
              </a:buClr>
              <a:buFont typeface="Wingdings 3" panose="05040102010807070707" pitchFamily="18" charset="2"/>
              <a:buChar char=""/>
            </a:pPr>
            <a:r>
              <a:rPr lang="en-US" sz="1530" dirty="0" smtClean="0"/>
              <a:t>Wholesaler may not have the full range of products to sell.</a:t>
            </a:r>
          </a:p>
          <a:p>
            <a:pPr marL="342900" indent="-342900">
              <a:buClr>
                <a:srgbClr val="00B050"/>
              </a:buClr>
              <a:buFont typeface="Wingdings 3" panose="05040102010807070707" pitchFamily="18" charset="2"/>
              <a:buChar char=""/>
            </a:pPr>
            <a:r>
              <a:rPr lang="en-US" sz="1530" dirty="0" smtClean="0"/>
              <a:t>Takes longer for fresh produce to reach the shops and so it may not be as good quality.</a:t>
            </a:r>
          </a:p>
          <a:p>
            <a:pPr marL="342900" indent="-342900">
              <a:buClr>
                <a:srgbClr val="00B050"/>
              </a:buClr>
              <a:buFont typeface="Wingdings 3" panose="05040102010807070707" pitchFamily="18" charset="2"/>
              <a:buChar char=""/>
            </a:pPr>
            <a:r>
              <a:rPr lang="en-US" sz="1530" dirty="0" smtClean="0"/>
              <a:t>Wholesaler may be a long way from the shops.</a:t>
            </a:r>
          </a:p>
        </p:txBody>
      </p:sp>
      <p:grpSp>
        <p:nvGrpSpPr>
          <p:cNvPr id="2" name="Group 1"/>
          <p:cNvGrpSpPr/>
          <p:nvPr/>
        </p:nvGrpSpPr>
        <p:grpSpPr>
          <a:xfrm>
            <a:off x="395536" y="5949280"/>
            <a:ext cx="8424936" cy="648072"/>
            <a:chOff x="395536" y="5805264"/>
            <a:chExt cx="8424936" cy="720080"/>
          </a:xfrm>
          <a:effectLst>
            <a:outerShdw blurRad="152400" dist="38100" dir="2700000" sx="101000" sy="101000" algn="tl" rotWithShape="0">
              <a:prstClr val="black">
                <a:alpha val="40000"/>
              </a:prstClr>
            </a:outerShdw>
          </a:effectLst>
        </p:grpSpPr>
        <p:sp>
          <p:nvSpPr>
            <p:cNvPr id="12" name="TextBox 11"/>
            <p:cNvSpPr txBox="1"/>
            <p:nvPr/>
          </p:nvSpPr>
          <p:spPr>
            <a:xfrm>
              <a:off x="395536" y="5805264"/>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7" name="TextBox 16"/>
            <p:cNvSpPr txBox="1"/>
            <p:nvPr/>
          </p:nvSpPr>
          <p:spPr>
            <a:xfrm>
              <a:off x="7668344" y="580526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8" name="TextBox 17"/>
            <p:cNvSpPr txBox="1"/>
            <p:nvPr/>
          </p:nvSpPr>
          <p:spPr>
            <a:xfrm>
              <a:off x="2843808" y="5805264"/>
              <a:ext cx="144016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Wholesaler</a:t>
              </a:r>
              <a:endParaRPr lang="en-GB" dirty="0"/>
            </a:p>
          </p:txBody>
        </p:sp>
        <p:sp>
          <p:nvSpPr>
            <p:cNvPr id="19" name="TextBox 18"/>
            <p:cNvSpPr txBox="1"/>
            <p:nvPr/>
          </p:nvSpPr>
          <p:spPr>
            <a:xfrm>
              <a:off x="5004048" y="580526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20" name="TextBox 19"/>
            <p:cNvSpPr txBox="1"/>
            <p:nvPr/>
          </p:nvSpPr>
          <p:spPr>
            <a:xfrm>
              <a:off x="3464260" y="6156012"/>
              <a:ext cx="2454518" cy="369332"/>
            </a:xfrm>
            <a:prstGeom prst="rect">
              <a:avLst/>
            </a:prstGeom>
            <a:noFill/>
          </p:spPr>
          <p:txBody>
            <a:bodyPr wrap="none" rtlCol="0">
              <a:spAutoFit/>
            </a:bodyPr>
            <a:lstStyle/>
            <a:p>
              <a:r>
                <a:rPr lang="en-US" i="1" dirty="0" smtClean="0"/>
                <a:t>Distribution Channel 3</a:t>
              </a:r>
              <a:endParaRPr lang="en-GB" i="1" dirty="0"/>
            </a:p>
          </p:txBody>
        </p:sp>
        <p:cxnSp>
          <p:nvCxnSpPr>
            <p:cNvPr id="21" name="Straight Arrow Connector 20"/>
            <p:cNvCxnSpPr>
              <a:stCxn id="12" idx="3"/>
              <a:endCxn id="18" idx="1"/>
            </p:cNvCxnSpPr>
            <p:nvPr/>
          </p:nvCxnSpPr>
          <p:spPr>
            <a:xfrm>
              <a:off x="1475656" y="5989930"/>
              <a:ext cx="1368152"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9" idx="3"/>
              <a:endCxn id="17" idx="1"/>
            </p:cNvCxnSpPr>
            <p:nvPr/>
          </p:nvCxnSpPr>
          <p:spPr>
            <a:xfrm>
              <a:off x="6156176" y="5989930"/>
              <a:ext cx="151216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a:stCxn id="18" idx="3"/>
            <a:endCxn id="19" idx="1"/>
          </p:cNvCxnSpPr>
          <p:nvPr/>
        </p:nvCxnSpPr>
        <p:spPr>
          <a:xfrm>
            <a:off x="4283968" y="6115480"/>
            <a:ext cx="720080" cy="0"/>
          </a:xfrm>
          <a:prstGeom prst="straightConnector1">
            <a:avLst/>
          </a:prstGeom>
          <a:ln w="50800">
            <a:solidFill>
              <a:srgbClr val="F53939"/>
            </a:solidFill>
            <a:tailEnd type="triangle"/>
          </a:ln>
          <a:effectLst>
            <a:outerShdw blurRad="152400" dist="38100" dir="2700000" sx="101000" sy="101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73909"/>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192</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Distribution Channels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06944" y="3573016"/>
            <a:ext cx="8496942" cy="327782"/>
          </a:xfrm>
          <a:prstGeom prst="rect">
            <a:avLst/>
          </a:prstGeom>
          <a:noFill/>
          <a:effectLst>
            <a:outerShdw blurRad="152400" dist="38100" dir="2700000" sx="103000" sy="103000" algn="tl" rotWithShape="0">
              <a:prstClr val="black">
                <a:alpha val="40000"/>
              </a:prstClr>
            </a:outerShdw>
          </a:effectLst>
        </p:spPr>
        <p:txBody>
          <a:bodyPr wrap="square" rtlCol="0">
            <a:spAutoFit/>
          </a:bodyPr>
          <a:lstStyle/>
          <a:p>
            <a:pPr>
              <a:buClr>
                <a:srgbClr val="00B050"/>
              </a:buClr>
            </a:pPr>
            <a:r>
              <a:rPr lang="en-US" sz="1530" b="1" dirty="0" smtClean="0"/>
              <a:t>Without a wholesaler, a manufacturer has to process many orders from retailer.</a:t>
            </a:r>
          </a:p>
        </p:txBody>
      </p:sp>
      <p:sp>
        <p:nvSpPr>
          <p:cNvPr id="13" name="TextBox 12"/>
          <p:cNvSpPr txBox="1"/>
          <p:nvPr/>
        </p:nvSpPr>
        <p:spPr>
          <a:xfrm>
            <a:off x="306944" y="6269570"/>
            <a:ext cx="8496942" cy="327782"/>
          </a:xfrm>
          <a:prstGeom prst="rect">
            <a:avLst/>
          </a:prstGeom>
          <a:noFill/>
        </p:spPr>
        <p:txBody>
          <a:bodyPr wrap="square" rtlCol="0">
            <a:spAutoFit/>
          </a:bodyPr>
          <a:lstStyle/>
          <a:p>
            <a:pPr>
              <a:buClr>
                <a:srgbClr val="00B050"/>
              </a:buClr>
            </a:pPr>
            <a:r>
              <a:rPr lang="en-US" sz="1530" b="1" dirty="0" smtClean="0"/>
              <a:t>With a wholesaler, a manufacturer has less paperwork</a:t>
            </a:r>
          </a:p>
        </p:txBody>
      </p:sp>
      <p:sp>
        <p:nvSpPr>
          <p:cNvPr id="4" name="TextBox 3"/>
          <p:cNvSpPr txBox="1"/>
          <p:nvPr/>
        </p:nvSpPr>
        <p:spPr>
          <a:xfrm>
            <a:off x="342331" y="1211241"/>
            <a:ext cx="1394934"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Manufacturer</a:t>
            </a:r>
            <a:endParaRPr lang="en-GB" sz="1600" dirty="0"/>
          </a:p>
        </p:txBody>
      </p:sp>
      <p:sp>
        <p:nvSpPr>
          <p:cNvPr id="15" name="TextBox 14"/>
          <p:cNvSpPr txBox="1"/>
          <p:nvPr/>
        </p:nvSpPr>
        <p:spPr>
          <a:xfrm>
            <a:off x="306944" y="3218980"/>
            <a:ext cx="992579"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Retailers</a:t>
            </a:r>
            <a:endParaRPr lang="en-GB" sz="1600" dirty="0"/>
          </a:p>
        </p:txBody>
      </p:sp>
      <p:sp>
        <p:nvSpPr>
          <p:cNvPr id="16" name="TextBox 15"/>
          <p:cNvSpPr txBox="1"/>
          <p:nvPr/>
        </p:nvSpPr>
        <p:spPr>
          <a:xfrm>
            <a:off x="306944" y="3898522"/>
            <a:ext cx="1394934"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Manufacturer</a:t>
            </a:r>
            <a:endParaRPr lang="en-GB" sz="1600" dirty="0"/>
          </a:p>
        </p:txBody>
      </p:sp>
      <p:sp>
        <p:nvSpPr>
          <p:cNvPr id="23" name="TextBox 22"/>
          <p:cNvSpPr txBox="1"/>
          <p:nvPr/>
        </p:nvSpPr>
        <p:spPr>
          <a:xfrm>
            <a:off x="271557" y="5906261"/>
            <a:ext cx="992579"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Retailers</a:t>
            </a:r>
            <a:endParaRPr lang="en-GB" sz="1600" dirty="0"/>
          </a:p>
        </p:txBody>
      </p:sp>
      <p:sp>
        <p:nvSpPr>
          <p:cNvPr id="24" name="TextBox 23"/>
          <p:cNvSpPr txBox="1"/>
          <p:nvPr/>
        </p:nvSpPr>
        <p:spPr>
          <a:xfrm>
            <a:off x="342331" y="4888165"/>
            <a:ext cx="1208985"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Wholesaler</a:t>
            </a:r>
            <a:endParaRPr lang="en-GB" sz="1600" dirty="0"/>
          </a:p>
        </p:txBody>
      </p:sp>
      <p:sp>
        <p:nvSpPr>
          <p:cNvPr id="25" name="TextBox 24"/>
          <p:cNvSpPr txBox="1"/>
          <p:nvPr/>
        </p:nvSpPr>
        <p:spPr>
          <a:xfrm>
            <a:off x="2195736"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M1</a:t>
            </a:r>
            <a:endParaRPr lang="en-GB" dirty="0"/>
          </a:p>
        </p:txBody>
      </p:sp>
      <p:sp>
        <p:nvSpPr>
          <p:cNvPr id="30" name="TextBox 29"/>
          <p:cNvSpPr txBox="1"/>
          <p:nvPr/>
        </p:nvSpPr>
        <p:spPr>
          <a:xfrm>
            <a:off x="156400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R1</a:t>
            </a:r>
            <a:endParaRPr lang="en-GB" dirty="0"/>
          </a:p>
        </p:txBody>
      </p:sp>
      <p:sp>
        <p:nvSpPr>
          <p:cNvPr id="31" name="TextBox 30"/>
          <p:cNvSpPr txBox="1"/>
          <p:nvPr/>
        </p:nvSpPr>
        <p:spPr>
          <a:xfrm>
            <a:off x="2528603"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R2</a:t>
            </a:r>
            <a:endParaRPr lang="en-GB" dirty="0"/>
          </a:p>
        </p:txBody>
      </p:sp>
      <p:sp>
        <p:nvSpPr>
          <p:cNvPr id="32" name="TextBox 31"/>
          <p:cNvSpPr txBox="1"/>
          <p:nvPr/>
        </p:nvSpPr>
        <p:spPr>
          <a:xfrm>
            <a:off x="349319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R3</a:t>
            </a:r>
            <a:endParaRPr lang="en-GB" dirty="0"/>
          </a:p>
        </p:txBody>
      </p:sp>
      <p:sp>
        <p:nvSpPr>
          <p:cNvPr id="33" name="TextBox 32"/>
          <p:cNvSpPr txBox="1"/>
          <p:nvPr/>
        </p:nvSpPr>
        <p:spPr>
          <a:xfrm>
            <a:off x="4457793"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R4</a:t>
            </a:r>
            <a:endParaRPr lang="en-GB" dirty="0"/>
          </a:p>
        </p:txBody>
      </p:sp>
      <p:sp>
        <p:nvSpPr>
          <p:cNvPr id="34" name="TextBox 33"/>
          <p:cNvSpPr txBox="1"/>
          <p:nvPr/>
        </p:nvSpPr>
        <p:spPr>
          <a:xfrm>
            <a:off x="542238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R5</a:t>
            </a:r>
            <a:endParaRPr lang="en-GB" dirty="0"/>
          </a:p>
        </p:txBody>
      </p:sp>
      <p:sp>
        <p:nvSpPr>
          <p:cNvPr id="35" name="TextBox 34"/>
          <p:cNvSpPr txBox="1"/>
          <p:nvPr/>
        </p:nvSpPr>
        <p:spPr>
          <a:xfrm>
            <a:off x="6386983"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R6</a:t>
            </a:r>
            <a:endParaRPr lang="en-GB" dirty="0"/>
          </a:p>
        </p:txBody>
      </p:sp>
      <p:sp>
        <p:nvSpPr>
          <p:cNvPr id="36" name="TextBox 35"/>
          <p:cNvSpPr txBox="1"/>
          <p:nvPr/>
        </p:nvSpPr>
        <p:spPr>
          <a:xfrm>
            <a:off x="735157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R7</a:t>
            </a:r>
            <a:endParaRPr lang="en-GB" dirty="0"/>
          </a:p>
        </p:txBody>
      </p:sp>
      <p:sp>
        <p:nvSpPr>
          <p:cNvPr id="37" name="TextBox 36"/>
          <p:cNvSpPr txBox="1"/>
          <p:nvPr/>
        </p:nvSpPr>
        <p:spPr>
          <a:xfrm>
            <a:off x="8316174"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R8</a:t>
            </a:r>
            <a:endParaRPr lang="en-GB" dirty="0"/>
          </a:p>
        </p:txBody>
      </p:sp>
      <p:sp>
        <p:nvSpPr>
          <p:cNvPr id="40" name="TextBox 39"/>
          <p:cNvSpPr txBox="1"/>
          <p:nvPr/>
        </p:nvSpPr>
        <p:spPr>
          <a:xfrm>
            <a:off x="221232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M1</a:t>
            </a:r>
            <a:endParaRPr lang="en-GB" dirty="0"/>
          </a:p>
        </p:txBody>
      </p:sp>
      <p:sp>
        <p:nvSpPr>
          <p:cNvPr id="41" name="TextBox 40"/>
          <p:cNvSpPr txBox="1"/>
          <p:nvPr/>
        </p:nvSpPr>
        <p:spPr>
          <a:xfrm>
            <a:off x="640353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M4</a:t>
            </a:r>
            <a:endParaRPr lang="en-GB" dirty="0"/>
          </a:p>
        </p:txBody>
      </p:sp>
      <p:sp>
        <p:nvSpPr>
          <p:cNvPr id="42" name="TextBox 41"/>
          <p:cNvSpPr txBox="1"/>
          <p:nvPr/>
        </p:nvSpPr>
        <p:spPr>
          <a:xfrm>
            <a:off x="360939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M2</a:t>
            </a:r>
            <a:endParaRPr lang="en-GB" dirty="0"/>
          </a:p>
        </p:txBody>
      </p:sp>
      <p:sp>
        <p:nvSpPr>
          <p:cNvPr id="43" name="TextBox 42"/>
          <p:cNvSpPr txBox="1"/>
          <p:nvPr/>
        </p:nvSpPr>
        <p:spPr>
          <a:xfrm>
            <a:off x="500646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M3</a:t>
            </a:r>
            <a:endParaRPr lang="en-GB" dirty="0"/>
          </a:p>
        </p:txBody>
      </p:sp>
      <p:sp>
        <p:nvSpPr>
          <p:cNvPr id="44" name="TextBox 43"/>
          <p:cNvSpPr txBox="1"/>
          <p:nvPr/>
        </p:nvSpPr>
        <p:spPr>
          <a:xfrm>
            <a:off x="7800600"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M5</a:t>
            </a:r>
            <a:endParaRPr lang="en-GB" dirty="0"/>
          </a:p>
        </p:txBody>
      </p:sp>
      <p:sp>
        <p:nvSpPr>
          <p:cNvPr id="45" name="TextBox 44"/>
          <p:cNvSpPr txBox="1"/>
          <p:nvPr/>
        </p:nvSpPr>
        <p:spPr>
          <a:xfrm>
            <a:off x="158059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R1</a:t>
            </a:r>
            <a:endParaRPr lang="en-GB" dirty="0"/>
          </a:p>
        </p:txBody>
      </p:sp>
      <p:sp>
        <p:nvSpPr>
          <p:cNvPr id="46" name="TextBox 45"/>
          <p:cNvSpPr txBox="1"/>
          <p:nvPr/>
        </p:nvSpPr>
        <p:spPr>
          <a:xfrm>
            <a:off x="2545189"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R2</a:t>
            </a:r>
            <a:endParaRPr lang="en-GB" dirty="0"/>
          </a:p>
        </p:txBody>
      </p:sp>
      <p:sp>
        <p:nvSpPr>
          <p:cNvPr id="47" name="TextBox 46"/>
          <p:cNvSpPr txBox="1"/>
          <p:nvPr/>
        </p:nvSpPr>
        <p:spPr>
          <a:xfrm>
            <a:off x="350978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R3</a:t>
            </a:r>
            <a:endParaRPr lang="en-GB" dirty="0"/>
          </a:p>
        </p:txBody>
      </p:sp>
      <p:sp>
        <p:nvSpPr>
          <p:cNvPr id="48" name="TextBox 47"/>
          <p:cNvSpPr txBox="1"/>
          <p:nvPr/>
        </p:nvSpPr>
        <p:spPr>
          <a:xfrm>
            <a:off x="4474379"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R4</a:t>
            </a:r>
            <a:endParaRPr lang="en-GB" dirty="0"/>
          </a:p>
        </p:txBody>
      </p:sp>
      <p:sp>
        <p:nvSpPr>
          <p:cNvPr id="49" name="TextBox 48"/>
          <p:cNvSpPr txBox="1"/>
          <p:nvPr/>
        </p:nvSpPr>
        <p:spPr>
          <a:xfrm>
            <a:off x="543897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R5</a:t>
            </a:r>
            <a:endParaRPr lang="en-GB" dirty="0"/>
          </a:p>
        </p:txBody>
      </p:sp>
      <p:sp>
        <p:nvSpPr>
          <p:cNvPr id="50" name="TextBox 49"/>
          <p:cNvSpPr txBox="1"/>
          <p:nvPr/>
        </p:nvSpPr>
        <p:spPr>
          <a:xfrm>
            <a:off x="6403569"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R6</a:t>
            </a:r>
            <a:endParaRPr lang="en-GB" dirty="0"/>
          </a:p>
        </p:txBody>
      </p:sp>
      <p:sp>
        <p:nvSpPr>
          <p:cNvPr id="51" name="TextBox 50"/>
          <p:cNvSpPr txBox="1"/>
          <p:nvPr/>
        </p:nvSpPr>
        <p:spPr>
          <a:xfrm>
            <a:off x="736816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R7</a:t>
            </a:r>
            <a:endParaRPr lang="en-GB" dirty="0"/>
          </a:p>
        </p:txBody>
      </p:sp>
      <p:sp>
        <p:nvSpPr>
          <p:cNvPr id="52" name="TextBox 51"/>
          <p:cNvSpPr txBox="1"/>
          <p:nvPr/>
        </p:nvSpPr>
        <p:spPr>
          <a:xfrm>
            <a:off x="8332760"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R8</a:t>
            </a:r>
            <a:endParaRPr lang="en-GB" dirty="0"/>
          </a:p>
        </p:txBody>
      </p:sp>
      <p:sp>
        <p:nvSpPr>
          <p:cNvPr id="55" name="TextBox 54"/>
          <p:cNvSpPr txBox="1"/>
          <p:nvPr/>
        </p:nvSpPr>
        <p:spPr>
          <a:xfrm>
            <a:off x="5004048" y="4882897"/>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W</a:t>
            </a:r>
            <a:endParaRPr lang="en-GB" dirty="0"/>
          </a:p>
        </p:txBody>
      </p:sp>
      <p:cxnSp>
        <p:nvCxnSpPr>
          <p:cNvPr id="7" name="Straight Connector 6"/>
          <p:cNvCxnSpPr>
            <a:stCxn id="25" idx="2"/>
            <a:endCxn id="30" idx="0"/>
          </p:cNvCxnSpPr>
          <p:nvPr/>
        </p:nvCxnSpPr>
        <p:spPr>
          <a:xfrm flipH="1">
            <a:off x="1771860" y="1549795"/>
            <a:ext cx="747912"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5" idx="2"/>
            <a:endCxn id="31" idx="0"/>
          </p:cNvCxnSpPr>
          <p:nvPr/>
        </p:nvCxnSpPr>
        <p:spPr>
          <a:xfrm>
            <a:off x="2519772" y="1549795"/>
            <a:ext cx="21668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25" idx="2"/>
            <a:endCxn id="33" idx="0"/>
          </p:cNvCxnSpPr>
          <p:nvPr/>
        </p:nvCxnSpPr>
        <p:spPr>
          <a:xfrm>
            <a:off x="2519772" y="1549795"/>
            <a:ext cx="214587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25" idx="2"/>
            <a:endCxn id="35" idx="0"/>
          </p:cNvCxnSpPr>
          <p:nvPr/>
        </p:nvCxnSpPr>
        <p:spPr>
          <a:xfrm>
            <a:off x="2519772" y="1549795"/>
            <a:ext cx="407506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25" idx="2"/>
            <a:endCxn id="37" idx="0"/>
          </p:cNvCxnSpPr>
          <p:nvPr/>
        </p:nvCxnSpPr>
        <p:spPr>
          <a:xfrm>
            <a:off x="2519772" y="1549795"/>
            <a:ext cx="600425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25" idx="2"/>
            <a:endCxn id="32" idx="0"/>
          </p:cNvCxnSpPr>
          <p:nvPr/>
        </p:nvCxnSpPr>
        <p:spPr>
          <a:xfrm>
            <a:off x="2519772" y="1549795"/>
            <a:ext cx="118127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25" idx="2"/>
            <a:endCxn id="34" idx="0"/>
          </p:cNvCxnSpPr>
          <p:nvPr/>
        </p:nvCxnSpPr>
        <p:spPr>
          <a:xfrm>
            <a:off x="2519772" y="1549795"/>
            <a:ext cx="311046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25" idx="2"/>
            <a:endCxn id="36" idx="0"/>
          </p:cNvCxnSpPr>
          <p:nvPr/>
        </p:nvCxnSpPr>
        <p:spPr>
          <a:xfrm>
            <a:off x="2519772" y="1549795"/>
            <a:ext cx="503965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9" name="Straight Connector 78"/>
          <p:cNvCxnSpPr>
            <a:stCxn id="40" idx="2"/>
            <a:endCxn id="55" idx="0"/>
          </p:cNvCxnSpPr>
          <p:nvPr/>
        </p:nvCxnSpPr>
        <p:spPr>
          <a:xfrm>
            <a:off x="2536358" y="4271610"/>
            <a:ext cx="2791726"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42" idx="2"/>
            <a:endCxn id="55" idx="0"/>
          </p:cNvCxnSpPr>
          <p:nvPr/>
        </p:nvCxnSpPr>
        <p:spPr>
          <a:xfrm>
            <a:off x="3933428" y="4271610"/>
            <a:ext cx="1394656"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43" idx="2"/>
            <a:endCxn id="55" idx="0"/>
          </p:cNvCxnSpPr>
          <p:nvPr/>
        </p:nvCxnSpPr>
        <p:spPr>
          <a:xfrm flipH="1">
            <a:off x="5328084" y="4271610"/>
            <a:ext cx="2414"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41" idx="2"/>
            <a:endCxn id="55" idx="0"/>
          </p:cNvCxnSpPr>
          <p:nvPr/>
        </p:nvCxnSpPr>
        <p:spPr>
          <a:xfrm flipH="1">
            <a:off x="5328084" y="4271610"/>
            <a:ext cx="1399484"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44" idx="2"/>
            <a:endCxn id="55" idx="0"/>
          </p:cNvCxnSpPr>
          <p:nvPr/>
        </p:nvCxnSpPr>
        <p:spPr>
          <a:xfrm flipH="1">
            <a:off x="5328084" y="4271610"/>
            <a:ext cx="2796552"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5" idx="0"/>
            <a:endCxn id="55" idx="2"/>
          </p:cNvCxnSpPr>
          <p:nvPr/>
        </p:nvCxnSpPr>
        <p:spPr>
          <a:xfrm flipV="1">
            <a:off x="1788446" y="5221451"/>
            <a:ext cx="3539638"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46" idx="0"/>
            <a:endCxn id="55" idx="2"/>
          </p:cNvCxnSpPr>
          <p:nvPr/>
        </p:nvCxnSpPr>
        <p:spPr>
          <a:xfrm flipV="1">
            <a:off x="2753041" y="5221451"/>
            <a:ext cx="2575043"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0" name="Straight Connector 99"/>
          <p:cNvCxnSpPr>
            <a:stCxn id="55" idx="2"/>
            <a:endCxn id="47" idx="0"/>
          </p:cNvCxnSpPr>
          <p:nvPr/>
        </p:nvCxnSpPr>
        <p:spPr>
          <a:xfrm flipH="1">
            <a:off x="3717636" y="5221451"/>
            <a:ext cx="1610448"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3" name="Straight Connector 102"/>
          <p:cNvCxnSpPr>
            <a:stCxn id="55" idx="2"/>
            <a:endCxn id="48" idx="0"/>
          </p:cNvCxnSpPr>
          <p:nvPr/>
        </p:nvCxnSpPr>
        <p:spPr>
          <a:xfrm flipH="1">
            <a:off x="4682231" y="5221451"/>
            <a:ext cx="645853"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6" name="Straight Connector 105"/>
          <p:cNvCxnSpPr>
            <a:stCxn id="55" idx="2"/>
            <a:endCxn id="49" idx="0"/>
          </p:cNvCxnSpPr>
          <p:nvPr/>
        </p:nvCxnSpPr>
        <p:spPr>
          <a:xfrm>
            <a:off x="5328084" y="5221451"/>
            <a:ext cx="318742"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50" idx="0"/>
            <a:endCxn id="55" idx="2"/>
          </p:cNvCxnSpPr>
          <p:nvPr/>
        </p:nvCxnSpPr>
        <p:spPr>
          <a:xfrm flipH="1" flipV="1">
            <a:off x="5328084" y="5221451"/>
            <a:ext cx="1283337"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51" idx="0"/>
            <a:endCxn id="55" idx="2"/>
          </p:cNvCxnSpPr>
          <p:nvPr/>
        </p:nvCxnSpPr>
        <p:spPr>
          <a:xfrm flipH="1" flipV="1">
            <a:off x="5328084" y="5221451"/>
            <a:ext cx="2247932"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5" name="Straight Connector 114"/>
          <p:cNvCxnSpPr>
            <a:stCxn id="52" idx="0"/>
            <a:endCxn id="55" idx="2"/>
          </p:cNvCxnSpPr>
          <p:nvPr/>
        </p:nvCxnSpPr>
        <p:spPr>
          <a:xfrm flipH="1" flipV="1">
            <a:off x="5328084" y="5221451"/>
            <a:ext cx="3212528"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3582670"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M2</a:t>
            </a:r>
            <a:endParaRPr lang="en-GB" dirty="0"/>
          </a:p>
        </p:txBody>
      </p:sp>
      <p:cxnSp>
        <p:nvCxnSpPr>
          <p:cNvPr id="119" name="Straight Connector 118"/>
          <p:cNvCxnSpPr>
            <a:stCxn id="118" idx="2"/>
            <a:endCxn id="30" idx="0"/>
          </p:cNvCxnSpPr>
          <p:nvPr/>
        </p:nvCxnSpPr>
        <p:spPr>
          <a:xfrm flipH="1">
            <a:off x="1771860" y="1549795"/>
            <a:ext cx="213484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118" idx="2"/>
            <a:endCxn id="31" idx="0"/>
          </p:cNvCxnSpPr>
          <p:nvPr/>
        </p:nvCxnSpPr>
        <p:spPr>
          <a:xfrm flipH="1">
            <a:off x="2736455" y="1549795"/>
            <a:ext cx="1170251"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118" idx="2"/>
            <a:endCxn id="34" idx="0"/>
          </p:cNvCxnSpPr>
          <p:nvPr/>
        </p:nvCxnSpPr>
        <p:spPr>
          <a:xfrm>
            <a:off x="3906706" y="1549795"/>
            <a:ext cx="172353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118" idx="2"/>
          </p:cNvCxnSpPr>
          <p:nvPr/>
        </p:nvCxnSpPr>
        <p:spPr>
          <a:xfrm>
            <a:off x="3906706" y="1549795"/>
            <a:ext cx="4136703" cy="1663181"/>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118" idx="2"/>
            <a:endCxn id="37" idx="0"/>
          </p:cNvCxnSpPr>
          <p:nvPr/>
        </p:nvCxnSpPr>
        <p:spPr>
          <a:xfrm>
            <a:off x="3906706" y="1549795"/>
            <a:ext cx="461732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118" idx="2"/>
            <a:endCxn id="32" idx="0"/>
          </p:cNvCxnSpPr>
          <p:nvPr/>
        </p:nvCxnSpPr>
        <p:spPr>
          <a:xfrm flipH="1">
            <a:off x="3701050" y="1549795"/>
            <a:ext cx="20565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18" idx="2"/>
            <a:endCxn id="35" idx="0"/>
          </p:cNvCxnSpPr>
          <p:nvPr/>
        </p:nvCxnSpPr>
        <p:spPr>
          <a:xfrm>
            <a:off x="3906706" y="1549795"/>
            <a:ext cx="268812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118" idx="2"/>
            <a:endCxn id="36" idx="0"/>
          </p:cNvCxnSpPr>
          <p:nvPr/>
        </p:nvCxnSpPr>
        <p:spPr>
          <a:xfrm>
            <a:off x="3906706" y="1549795"/>
            <a:ext cx="365272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4969604"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M3</a:t>
            </a:r>
            <a:endParaRPr lang="en-GB" dirty="0"/>
          </a:p>
        </p:txBody>
      </p:sp>
      <p:cxnSp>
        <p:nvCxnSpPr>
          <p:cNvPr id="128" name="Straight Connector 127"/>
          <p:cNvCxnSpPr>
            <a:stCxn id="127" idx="2"/>
            <a:endCxn id="30" idx="0"/>
          </p:cNvCxnSpPr>
          <p:nvPr/>
        </p:nvCxnSpPr>
        <p:spPr>
          <a:xfrm flipH="1">
            <a:off x="1771860" y="1549795"/>
            <a:ext cx="352178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127" idx="2"/>
            <a:endCxn id="34" idx="0"/>
          </p:cNvCxnSpPr>
          <p:nvPr/>
        </p:nvCxnSpPr>
        <p:spPr>
          <a:xfrm>
            <a:off x="5293640" y="1549795"/>
            <a:ext cx="33660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127" idx="2"/>
            <a:endCxn id="31" idx="0"/>
          </p:cNvCxnSpPr>
          <p:nvPr/>
        </p:nvCxnSpPr>
        <p:spPr>
          <a:xfrm flipH="1">
            <a:off x="2736455" y="1549795"/>
            <a:ext cx="2557185"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1" name="Straight Connector 130"/>
          <p:cNvCxnSpPr>
            <a:stCxn id="127" idx="2"/>
            <a:endCxn id="32" idx="0"/>
          </p:cNvCxnSpPr>
          <p:nvPr/>
        </p:nvCxnSpPr>
        <p:spPr>
          <a:xfrm flipH="1">
            <a:off x="3701050" y="1549795"/>
            <a:ext cx="159259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2" name="Straight Connector 131"/>
          <p:cNvCxnSpPr>
            <a:stCxn id="127" idx="2"/>
            <a:endCxn id="37" idx="0"/>
          </p:cNvCxnSpPr>
          <p:nvPr/>
        </p:nvCxnSpPr>
        <p:spPr>
          <a:xfrm>
            <a:off x="5293640" y="1549795"/>
            <a:ext cx="323038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127" idx="2"/>
            <a:endCxn id="35" idx="0"/>
          </p:cNvCxnSpPr>
          <p:nvPr/>
        </p:nvCxnSpPr>
        <p:spPr>
          <a:xfrm>
            <a:off x="5293640" y="1549795"/>
            <a:ext cx="1301195"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4" name="Straight Connector 133"/>
          <p:cNvCxnSpPr>
            <a:stCxn id="127" idx="2"/>
            <a:endCxn id="33" idx="0"/>
          </p:cNvCxnSpPr>
          <p:nvPr/>
        </p:nvCxnSpPr>
        <p:spPr>
          <a:xfrm flipH="1">
            <a:off x="4665645" y="1549795"/>
            <a:ext cx="627995"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5" name="Straight Connector 134"/>
          <p:cNvCxnSpPr>
            <a:stCxn id="127" idx="2"/>
            <a:endCxn id="36" idx="0"/>
          </p:cNvCxnSpPr>
          <p:nvPr/>
        </p:nvCxnSpPr>
        <p:spPr>
          <a:xfrm>
            <a:off x="5293640" y="1549795"/>
            <a:ext cx="226579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6356538"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M4</a:t>
            </a:r>
            <a:endParaRPr lang="en-GB" dirty="0"/>
          </a:p>
        </p:txBody>
      </p:sp>
      <p:cxnSp>
        <p:nvCxnSpPr>
          <p:cNvPr id="137" name="Straight Connector 136"/>
          <p:cNvCxnSpPr>
            <a:stCxn id="136" idx="2"/>
            <a:endCxn id="30" idx="0"/>
          </p:cNvCxnSpPr>
          <p:nvPr/>
        </p:nvCxnSpPr>
        <p:spPr>
          <a:xfrm flipH="1">
            <a:off x="1771860" y="1549795"/>
            <a:ext cx="490871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8" name="Straight Connector 137"/>
          <p:cNvCxnSpPr>
            <a:stCxn id="136" idx="2"/>
            <a:endCxn id="31" idx="0"/>
          </p:cNvCxnSpPr>
          <p:nvPr/>
        </p:nvCxnSpPr>
        <p:spPr>
          <a:xfrm flipH="1">
            <a:off x="2736455" y="1549795"/>
            <a:ext cx="394411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36" idx="2"/>
            <a:endCxn id="33" idx="0"/>
          </p:cNvCxnSpPr>
          <p:nvPr/>
        </p:nvCxnSpPr>
        <p:spPr>
          <a:xfrm flipH="1">
            <a:off x="4665645" y="1549795"/>
            <a:ext cx="201492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136" idx="2"/>
            <a:endCxn id="35" idx="0"/>
          </p:cNvCxnSpPr>
          <p:nvPr/>
        </p:nvCxnSpPr>
        <p:spPr>
          <a:xfrm flipH="1">
            <a:off x="6594835" y="1549795"/>
            <a:ext cx="8573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1" name="Straight Connector 140"/>
          <p:cNvCxnSpPr>
            <a:stCxn id="136" idx="2"/>
            <a:endCxn id="37" idx="0"/>
          </p:cNvCxnSpPr>
          <p:nvPr/>
        </p:nvCxnSpPr>
        <p:spPr>
          <a:xfrm>
            <a:off x="6680574" y="1549795"/>
            <a:ext cx="1843452"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2" name="Straight Connector 141"/>
          <p:cNvCxnSpPr>
            <a:stCxn id="136" idx="2"/>
            <a:endCxn id="32" idx="0"/>
          </p:cNvCxnSpPr>
          <p:nvPr/>
        </p:nvCxnSpPr>
        <p:spPr>
          <a:xfrm flipH="1">
            <a:off x="3701050" y="1549795"/>
            <a:ext cx="297952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136" idx="2"/>
            <a:endCxn id="34" idx="0"/>
          </p:cNvCxnSpPr>
          <p:nvPr/>
        </p:nvCxnSpPr>
        <p:spPr>
          <a:xfrm flipH="1">
            <a:off x="5630240" y="1549795"/>
            <a:ext cx="105033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136" idx="2"/>
            <a:endCxn id="36" idx="0"/>
          </p:cNvCxnSpPr>
          <p:nvPr/>
        </p:nvCxnSpPr>
        <p:spPr>
          <a:xfrm>
            <a:off x="6680574" y="1549795"/>
            <a:ext cx="87885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5" name="TextBox 144"/>
          <p:cNvSpPr txBox="1"/>
          <p:nvPr/>
        </p:nvSpPr>
        <p:spPr>
          <a:xfrm>
            <a:off x="7743472"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M5</a:t>
            </a:r>
            <a:endParaRPr lang="en-GB" dirty="0"/>
          </a:p>
        </p:txBody>
      </p:sp>
      <p:cxnSp>
        <p:nvCxnSpPr>
          <p:cNvPr id="146" name="Straight Connector 145"/>
          <p:cNvCxnSpPr>
            <a:stCxn id="145" idx="2"/>
            <a:endCxn id="30" idx="0"/>
          </p:cNvCxnSpPr>
          <p:nvPr/>
        </p:nvCxnSpPr>
        <p:spPr>
          <a:xfrm flipH="1">
            <a:off x="1771860" y="1549795"/>
            <a:ext cx="629564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7" name="Straight Connector 146"/>
          <p:cNvCxnSpPr>
            <a:stCxn id="145" idx="2"/>
            <a:endCxn id="31" idx="0"/>
          </p:cNvCxnSpPr>
          <p:nvPr/>
        </p:nvCxnSpPr>
        <p:spPr>
          <a:xfrm flipH="1">
            <a:off x="2736455" y="1549795"/>
            <a:ext cx="533105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8" name="Straight Connector 147"/>
          <p:cNvCxnSpPr>
            <a:stCxn id="145" idx="2"/>
            <a:endCxn id="34" idx="0"/>
          </p:cNvCxnSpPr>
          <p:nvPr/>
        </p:nvCxnSpPr>
        <p:spPr>
          <a:xfrm flipH="1">
            <a:off x="5630240" y="1549795"/>
            <a:ext cx="243726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9" name="Straight Connector 148"/>
          <p:cNvCxnSpPr>
            <a:stCxn id="145" idx="2"/>
            <a:endCxn id="36" idx="0"/>
          </p:cNvCxnSpPr>
          <p:nvPr/>
        </p:nvCxnSpPr>
        <p:spPr>
          <a:xfrm flipH="1">
            <a:off x="7559430" y="1549795"/>
            <a:ext cx="50807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0" name="Straight Connector 149"/>
          <p:cNvCxnSpPr>
            <a:stCxn id="145" idx="2"/>
            <a:endCxn id="32" idx="0"/>
          </p:cNvCxnSpPr>
          <p:nvPr/>
        </p:nvCxnSpPr>
        <p:spPr>
          <a:xfrm flipH="1">
            <a:off x="3701050" y="1549795"/>
            <a:ext cx="436645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1" name="Straight Connector 150"/>
          <p:cNvCxnSpPr>
            <a:stCxn id="145" idx="2"/>
            <a:endCxn id="33" idx="0"/>
          </p:cNvCxnSpPr>
          <p:nvPr/>
        </p:nvCxnSpPr>
        <p:spPr>
          <a:xfrm flipH="1">
            <a:off x="4665645" y="1549795"/>
            <a:ext cx="340186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2" name="Straight Connector 151"/>
          <p:cNvCxnSpPr>
            <a:stCxn id="145" idx="2"/>
            <a:endCxn id="35" idx="0"/>
          </p:cNvCxnSpPr>
          <p:nvPr/>
        </p:nvCxnSpPr>
        <p:spPr>
          <a:xfrm flipH="1">
            <a:off x="6594835" y="1549795"/>
            <a:ext cx="147267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3" name="Straight Connector 152"/>
          <p:cNvCxnSpPr>
            <a:stCxn id="145" idx="2"/>
            <a:endCxn id="37" idx="0"/>
          </p:cNvCxnSpPr>
          <p:nvPr/>
        </p:nvCxnSpPr>
        <p:spPr>
          <a:xfrm>
            <a:off x="8067508" y="1549795"/>
            <a:ext cx="45651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26"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97064" y="4882897"/>
            <a:ext cx="619734" cy="645556"/>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475834"/>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191</a:t>
            </a:r>
            <a:endParaRPr lang="en-GB" sz="12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4000" dirty="0" smtClean="0">
                <a:latin typeface="Arial" panose="020B0604020202020204" pitchFamily="34" charset="0"/>
                <a:cs typeface="Arial" panose="020B0604020202020204" pitchFamily="34" charset="0"/>
              </a:rPr>
              <a:t>3.3.4 </a:t>
            </a:r>
            <a:r>
              <a:rPr lang="en-US" sz="4000" dirty="0" smtClean="0">
                <a:latin typeface="Arial" panose="020B0604020202020204" pitchFamily="34" charset="0"/>
                <a:cs typeface="Arial" panose="020B0604020202020204" pitchFamily="34" charset="0"/>
              </a:rPr>
              <a:t>– Distribution Channels</a:t>
            </a:r>
            <a:endParaRPr lang="en-US" sz="40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3893374"/>
          </a:xfrm>
          <a:prstGeom prst="rect">
            <a:avLst/>
          </a:prstGeom>
          <a:noFill/>
        </p:spPr>
        <p:txBody>
          <a:bodyPr wrap="square" rtlCol="0">
            <a:spAutoFit/>
          </a:bodyPr>
          <a:lstStyle/>
          <a:p>
            <a:pPr>
              <a:buClr>
                <a:srgbClr val="00B050"/>
              </a:buClr>
            </a:pPr>
            <a:r>
              <a:rPr lang="en-US" sz="1900" b="1" dirty="0" smtClean="0"/>
              <a:t>Distribution Channel 4</a:t>
            </a:r>
          </a:p>
          <a:p>
            <a:pPr marL="339725" indent="-339725">
              <a:buClr>
                <a:srgbClr val="00B050"/>
              </a:buClr>
              <a:buFont typeface="Wingdings 3" panose="05040102010807070707" pitchFamily="18" charset="2"/>
              <a:buChar char=""/>
            </a:pPr>
            <a:r>
              <a:rPr lang="en-US" sz="1900" dirty="0" smtClean="0"/>
              <a:t>When products are exported, the manufacturer uses an </a:t>
            </a:r>
            <a:r>
              <a:rPr lang="en-US" sz="1900" b="1" dirty="0" smtClean="0">
                <a:solidFill>
                  <a:srgbClr val="FF0000"/>
                </a:solidFill>
              </a:rPr>
              <a:t>agent</a:t>
            </a:r>
            <a:r>
              <a:rPr lang="en-US" sz="1900" dirty="0" smtClean="0"/>
              <a:t> in the other country. The agent sells the products on behalf of the manufacturer. This can allow the manufacturer to have some control over the way the product is sold to consumers. The agent will either put an additional amount on the price to cover these expenses or will receive a commission on sales.</a:t>
            </a:r>
          </a:p>
          <a:p>
            <a:pPr>
              <a:buClr>
                <a:srgbClr val="00B050"/>
              </a:buClr>
            </a:pPr>
            <a:r>
              <a:rPr lang="en-US" sz="1900" b="1" dirty="0" smtClean="0"/>
              <a:t>Advantages</a:t>
            </a:r>
          </a:p>
          <a:p>
            <a:pPr marL="342900" indent="-342900">
              <a:buClr>
                <a:srgbClr val="00B050"/>
              </a:buClr>
              <a:buFont typeface="Wingdings 3" panose="05040102010807070707" pitchFamily="18" charset="2"/>
              <a:buChar char=""/>
            </a:pPr>
            <a:r>
              <a:rPr lang="en-US" sz="1900" dirty="0" smtClean="0"/>
              <a:t>Manufacturers may not know the best way to sell the product in other markets.</a:t>
            </a:r>
          </a:p>
          <a:p>
            <a:pPr marL="342900" indent="-342900">
              <a:buClr>
                <a:srgbClr val="00B050"/>
              </a:buClr>
              <a:buFont typeface="Wingdings 3" panose="05040102010807070707" pitchFamily="18" charset="2"/>
              <a:buChar char=""/>
            </a:pPr>
            <a:r>
              <a:rPr lang="en-US" sz="1900" dirty="0" smtClean="0"/>
              <a:t>Agents will be aware of local conditions and will be in the best position to select the most effective places in which to sell.</a:t>
            </a:r>
          </a:p>
          <a:p>
            <a:pPr>
              <a:buClr>
                <a:srgbClr val="00B050"/>
              </a:buClr>
            </a:pPr>
            <a:r>
              <a:rPr lang="en-US" sz="1900" b="1" dirty="0" smtClean="0"/>
              <a:t>Disadvantages</a:t>
            </a:r>
          </a:p>
          <a:p>
            <a:pPr marL="342900" indent="-342900">
              <a:buClr>
                <a:srgbClr val="00B050"/>
              </a:buClr>
              <a:buFont typeface="Wingdings 3" panose="05040102010807070707" pitchFamily="18" charset="2"/>
              <a:buChar char=""/>
            </a:pPr>
            <a:r>
              <a:rPr lang="en-US" sz="1900" dirty="0" smtClean="0"/>
              <a:t>Less control over the way the product is sold to customers.</a:t>
            </a:r>
          </a:p>
        </p:txBody>
      </p:sp>
      <p:sp>
        <p:nvSpPr>
          <p:cNvPr id="13" name="TextBox 12"/>
          <p:cNvSpPr txBox="1"/>
          <p:nvPr/>
        </p:nvSpPr>
        <p:spPr>
          <a:xfrm>
            <a:off x="370166" y="5103472"/>
            <a:ext cx="1080120"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Producer</a:t>
            </a:r>
            <a:endParaRPr lang="en-GB" dirty="0"/>
          </a:p>
        </p:txBody>
      </p:sp>
      <p:sp>
        <p:nvSpPr>
          <p:cNvPr id="14" name="TextBox 13"/>
          <p:cNvSpPr txBox="1"/>
          <p:nvPr/>
        </p:nvSpPr>
        <p:spPr>
          <a:xfrm>
            <a:off x="7642974" y="51034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Consumer</a:t>
            </a:r>
            <a:endParaRPr lang="en-GB" dirty="0"/>
          </a:p>
        </p:txBody>
      </p:sp>
      <p:sp>
        <p:nvSpPr>
          <p:cNvPr id="15" name="TextBox 14"/>
          <p:cNvSpPr txBox="1"/>
          <p:nvPr/>
        </p:nvSpPr>
        <p:spPr>
          <a:xfrm>
            <a:off x="2134362" y="51034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Agent</a:t>
            </a:r>
            <a:endParaRPr lang="en-GB" dirty="0"/>
          </a:p>
        </p:txBody>
      </p:sp>
      <p:sp>
        <p:nvSpPr>
          <p:cNvPr id="16" name="TextBox 15"/>
          <p:cNvSpPr txBox="1"/>
          <p:nvPr/>
        </p:nvSpPr>
        <p:spPr>
          <a:xfrm>
            <a:off x="3796353" y="5103472"/>
            <a:ext cx="1500554"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Wholesaler</a:t>
            </a:r>
            <a:endParaRPr lang="en-GB" dirty="0"/>
          </a:p>
        </p:txBody>
      </p:sp>
      <p:sp>
        <p:nvSpPr>
          <p:cNvPr id="23" name="TextBox 22"/>
          <p:cNvSpPr txBox="1"/>
          <p:nvPr/>
        </p:nvSpPr>
        <p:spPr>
          <a:xfrm>
            <a:off x="5806770" y="51034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Retailer</a:t>
            </a:r>
            <a:endParaRPr lang="en-GB" dirty="0"/>
          </a:p>
        </p:txBody>
      </p:sp>
      <p:sp>
        <p:nvSpPr>
          <p:cNvPr id="24" name="TextBox 23"/>
          <p:cNvSpPr txBox="1"/>
          <p:nvPr/>
        </p:nvSpPr>
        <p:spPr>
          <a:xfrm>
            <a:off x="3438890" y="5463512"/>
            <a:ext cx="2454518" cy="369332"/>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i="1" dirty="0" smtClean="0"/>
              <a:t>Distribution Channel 4</a:t>
            </a:r>
            <a:endParaRPr lang="en-GB" i="1" dirty="0"/>
          </a:p>
        </p:txBody>
      </p:sp>
      <p:cxnSp>
        <p:nvCxnSpPr>
          <p:cNvPr id="25" name="Straight Arrow Connector 24"/>
          <p:cNvCxnSpPr>
            <a:stCxn id="13" idx="3"/>
            <a:endCxn id="15" idx="1"/>
          </p:cNvCxnSpPr>
          <p:nvPr/>
        </p:nvCxnSpPr>
        <p:spPr>
          <a:xfrm>
            <a:off x="1450286" y="5288138"/>
            <a:ext cx="684076"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5" idx="3"/>
            <a:endCxn id="16" idx="1"/>
          </p:cNvCxnSpPr>
          <p:nvPr/>
        </p:nvCxnSpPr>
        <p:spPr>
          <a:xfrm>
            <a:off x="3286490" y="5288138"/>
            <a:ext cx="509863"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6" idx="3"/>
            <a:endCxn id="23" idx="1"/>
          </p:cNvCxnSpPr>
          <p:nvPr/>
        </p:nvCxnSpPr>
        <p:spPr>
          <a:xfrm>
            <a:off x="5296907" y="5288138"/>
            <a:ext cx="509863"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3" idx="3"/>
            <a:endCxn id="14" idx="1"/>
          </p:cNvCxnSpPr>
          <p:nvPr/>
        </p:nvCxnSpPr>
        <p:spPr>
          <a:xfrm>
            <a:off x="6958898" y="5288138"/>
            <a:ext cx="684076"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23530" y="5877272"/>
            <a:ext cx="8496942" cy="646331"/>
          </a:xfrm>
          <a:prstGeom prst="rect">
            <a:avLst/>
          </a:prstGeom>
          <a:solidFill>
            <a:schemeClr val="tx2">
              <a:lumMod val="40000"/>
              <a:lumOff val="60000"/>
            </a:schemeClr>
          </a:solidFill>
          <a:ln w="38100">
            <a:solidFill>
              <a:srgbClr val="B21212"/>
            </a:solidFill>
          </a:ln>
        </p:spPr>
        <p:txBody>
          <a:bodyPr wrap="square" rtlCol="0">
            <a:spAutoFit/>
          </a:bodyPr>
          <a:lstStyle/>
          <a:p>
            <a:r>
              <a:rPr lang="en-US" b="1" dirty="0" smtClean="0"/>
              <a:t>Tips for Success </a:t>
            </a:r>
            <a:r>
              <a:rPr lang="en-US" dirty="0" smtClean="0"/>
              <a:t>– Make sure you can apply the benefits and threats of e-commerce to a particular business</a:t>
            </a:r>
            <a:endParaRPr lang="en-GB" dirty="0"/>
          </a:p>
        </p:txBody>
      </p:sp>
    </p:spTree>
    <p:extLst>
      <p:ext uri="{BB962C8B-B14F-4D97-AF65-F5344CB8AC3E}">
        <p14:creationId xmlns:p14="http://schemas.microsoft.com/office/powerpoint/2010/main" val="261585396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purl.org/dc/elements/1.1/"/>
    <ds:schemaRef ds:uri="http://purl.org/dc/dcmitype/"/>
    <ds:schemaRef ds:uri="http://purl.org/dc/term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52935</TotalTime>
  <Words>17674</Words>
  <Application>Microsoft Office PowerPoint</Application>
  <PresentationFormat>On-screen Show (4:3)</PresentationFormat>
  <Paragraphs>1352</Paragraphs>
  <Slides>112</Slides>
  <Notes>112</Notes>
  <HiddenSlides>0</HiddenSlides>
  <MMClips>5</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112</vt:i4>
      </vt:variant>
    </vt:vector>
  </HeadingPairs>
  <TitlesOfParts>
    <vt:vector size="120" baseType="lpstr">
      <vt:lpstr>Arial</vt:lpstr>
      <vt:lpstr>Calibri</vt:lpstr>
      <vt:lpstr>Lucida Sans Unicode</vt:lpstr>
      <vt:lpstr>Times New Roman</vt:lpstr>
      <vt:lpstr>Verdana</vt:lpstr>
      <vt:lpstr>Wingdings 2</vt:lpstr>
      <vt:lpstr>Wingdings 3</vt:lpstr>
      <vt:lpstr>Enderoth</vt:lpstr>
      <vt:lpstr>PowerPoint Presentation</vt:lpstr>
      <vt:lpstr>How to Answer a Paper 2 Question</vt:lpstr>
      <vt:lpstr>Assignment Scenario</vt:lpstr>
      <vt:lpstr>Assignment Scenario</vt:lpstr>
      <vt:lpstr>3.3 – Definitions to Learn - Product</vt:lpstr>
      <vt:lpstr>3.3 – Definitions to Learn - Price</vt:lpstr>
      <vt:lpstr>3.3 – Definitions to Learn – Place &amp; Promotion</vt:lpstr>
      <vt:lpstr>3.3.1 – The Marketing Mix</vt:lpstr>
      <vt:lpstr>3.3.1 – The 4p’s in the Marketing mix</vt:lpstr>
      <vt:lpstr>3.3.1 – The 4p’s in the Marketing mix</vt:lpstr>
      <vt:lpstr>3.3.1 – The Role of Product Decisions</vt:lpstr>
      <vt:lpstr>3.3.1 – The Role of Product Decisions</vt:lpstr>
      <vt:lpstr>3.3.1 – The Role of Product Decisions</vt:lpstr>
      <vt:lpstr>3.3.1 – The Role of Product Decisions</vt:lpstr>
      <vt:lpstr>3.3.1 – What makes a product successful?</vt:lpstr>
      <vt:lpstr>3.3.1 – Product Development</vt:lpstr>
      <vt:lpstr>3.3.1 – Costs and Benefits of Developing New Products</vt:lpstr>
      <vt:lpstr>3.3.1 – The Importance of Brand Image</vt:lpstr>
      <vt:lpstr>3.3.1 – The Importance of Brand Image</vt:lpstr>
      <vt:lpstr>3.3.1 – Revision Summary - Branding</vt:lpstr>
      <vt:lpstr>3.3.1 – Case Study - Packaging</vt:lpstr>
      <vt:lpstr>3.3.1 – Revision Summary - Packaging</vt:lpstr>
      <vt:lpstr>3.3.1 – Case Study Example</vt:lpstr>
      <vt:lpstr>3.3.1 – The Product Life Cycle</vt:lpstr>
      <vt:lpstr>3.3.1 – The Product Life Cycle</vt:lpstr>
      <vt:lpstr>3.3.1 – The Product Life Cycle</vt:lpstr>
      <vt:lpstr>3.3.1 – The Product Life Cycle</vt:lpstr>
      <vt:lpstr>3.3.1 – The Product Life Cycle</vt:lpstr>
      <vt:lpstr>3.3.1 – The Product Life Cycle</vt:lpstr>
      <vt:lpstr>3.3.1 – The Product Life Cycle</vt:lpstr>
      <vt:lpstr>3.3.1 – The Product Life Cycle</vt:lpstr>
      <vt:lpstr>3.3.1 – The Product Life Cycle</vt:lpstr>
      <vt:lpstr>3.3.1 – The Product Life Cycle</vt:lpstr>
      <vt:lpstr>3.3.1 – The Product Life Cycle</vt:lpstr>
      <vt:lpstr>3.3.1 – The Product Life Cycle</vt:lpstr>
      <vt:lpstr>3.3.1 – The Product Life Cycle</vt:lpstr>
      <vt:lpstr>3.3.1 – Extending The Product Life Cycle</vt:lpstr>
      <vt:lpstr>3.3.1 – Extending The Product Life Cycle</vt:lpstr>
      <vt:lpstr>3.3.1 – Extending The Product Life Cycle</vt:lpstr>
      <vt:lpstr>3.3.1 – Extending The Product Life Cycle</vt:lpstr>
      <vt:lpstr>3.3.1 – Extending The Product Life Cycle</vt:lpstr>
      <vt:lpstr>3.3.1 – Unit 03 - Exam Styled Questions – Paper 1</vt:lpstr>
      <vt:lpstr>3.3.1 – Unit 03 - Exam Styled Questions – Paper 1</vt:lpstr>
      <vt:lpstr>3.3.2 – The Marketing Mix – Price</vt:lpstr>
      <vt:lpstr>3.3.2 – Price – Pricing Strategies</vt:lpstr>
      <vt:lpstr>3.3.2 – The Main Methods of Pricing</vt:lpstr>
      <vt:lpstr>3.3.2 – Price – Pricing Strategies</vt:lpstr>
      <vt:lpstr>3.3.2 – Price – Pricing Strategies</vt:lpstr>
      <vt:lpstr>3.3.2 – Price – Pricing Strategies</vt:lpstr>
      <vt:lpstr>3.3.2 – Price – Pricing Strategies</vt:lpstr>
      <vt:lpstr>3.3.2 – Price – Pricing Strategies</vt:lpstr>
      <vt:lpstr>3.3.2 – Price – Pricing Strategies</vt:lpstr>
      <vt:lpstr>3.3.2 – Price – Pricing Strategies</vt:lpstr>
      <vt:lpstr>3.3.2 – Price – Pricing Strategies</vt:lpstr>
      <vt:lpstr>3.3.2 – Price – Pricing Strategies</vt:lpstr>
      <vt:lpstr>3.3.2 – Price – Pricing Strategies</vt:lpstr>
      <vt:lpstr>3.3.2 – Price – Pricing Strategies</vt:lpstr>
      <vt:lpstr>3.3.2 – Price – Elasticity of Demand</vt:lpstr>
      <vt:lpstr>3.3.2 – Price – Elasticity of Demand</vt:lpstr>
      <vt:lpstr>3.3.2 – Unit 03 - Exam Styled Questions – Paper 1</vt:lpstr>
      <vt:lpstr>3.3.2 – Unit 03 - Exam Styled Questions – Paper 1</vt:lpstr>
      <vt:lpstr>3.3.4 – Promotion and Technology</vt:lpstr>
      <vt:lpstr>3.3.4 – Promotion - Aims</vt:lpstr>
      <vt:lpstr>3.3.4 – Promotion - Advertising</vt:lpstr>
      <vt:lpstr>3.3.4 – Promotion - Advertising</vt:lpstr>
      <vt:lpstr>3.3.4 – Promotion - Advertising</vt:lpstr>
      <vt:lpstr>3.3.4 – Promotion - Advertising</vt:lpstr>
      <vt:lpstr>3.3.4 – Promotion - Advertising</vt:lpstr>
      <vt:lpstr>3.3.4 – Promotion - Advertising</vt:lpstr>
      <vt:lpstr>3.3.4 – Promotion - Advertising</vt:lpstr>
      <vt:lpstr>3.3.4 – Promotion - Advertising</vt:lpstr>
      <vt:lpstr>3.3.4 – Promotion - Aims</vt:lpstr>
      <vt:lpstr>3.3.4 – Promotion – Activity 14.2</vt:lpstr>
      <vt:lpstr>3.3.4 – Promotion – Activity 14.2</vt:lpstr>
      <vt:lpstr>3.3.4 – Sales promotion</vt:lpstr>
      <vt:lpstr>3.3.4 – Promotion – Gifts</vt:lpstr>
      <vt:lpstr>3.3.4 – Promotion – Methods</vt:lpstr>
      <vt:lpstr>3.3.4 – Promotion – After Sales and Samples</vt:lpstr>
      <vt:lpstr>3.3.4 – Promotion – Revision Summary</vt:lpstr>
      <vt:lpstr>3.3.4 – Sales Promotion – Advantages</vt:lpstr>
      <vt:lpstr>3.3.4 – Sales Promotion – Case Study</vt:lpstr>
      <vt:lpstr>3.3.4 – Marketing Budgets</vt:lpstr>
      <vt:lpstr>3.3.4 – Marketing Budgets</vt:lpstr>
      <vt:lpstr>3.3.4 – Marketing Budgets</vt:lpstr>
      <vt:lpstr>3.3.4 – Public Relations / Sponsorship</vt:lpstr>
      <vt:lpstr>3.3.5 – Technology and the Marketing Mix</vt:lpstr>
      <vt:lpstr>3.3.5 – Technology and the Marketing Mix</vt:lpstr>
      <vt:lpstr>3.3.5 – Technology and the Marketing Mix</vt:lpstr>
      <vt:lpstr>3.3.5 – Technology and the Marketing Mix</vt:lpstr>
      <vt:lpstr>3.3.5 – Technology and the Marketing Mix</vt:lpstr>
      <vt:lpstr>3.3 – Exam Styled Questions – Paper 1</vt:lpstr>
      <vt:lpstr>3.3 – Exam Styled Questions – Paper 1</vt:lpstr>
      <vt:lpstr>3.3.4 – Marketing Mix - Place</vt:lpstr>
      <vt:lpstr>3.3.4 – Distribution Channels</vt:lpstr>
      <vt:lpstr>3.3.4 – Distribution Channels</vt:lpstr>
      <vt:lpstr>3.3.4 – Distribution Channels</vt:lpstr>
      <vt:lpstr>3.3.4 – Distribution Channels</vt:lpstr>
      <vt:lpstr>3.3.4 – Distribution Channels</vt:lpstr>
      <vt:lpstr>3.3.4 – Distribution Channels</vt:lpstr>
      <vt:lpstr>3.3.4 – Distribution Channels – Case Study</vt:lpstr>
      <vt:lpstr>3.3.4 – Methods of Distibution</vt:lpstr>
      <vt:lpstr>3.3.4 – E-Commerce</vt:lpstr>
      <vt:lpstr>3.3.4 – E-Commerce</vt:lpstr>
      <vt:lpstr>3.3.4 – E-Commerce</vt:lpstr>
      <vt:lpstr>3.3.4 – E-Commerce – Revision Summary</vt:lpstr>
      <vt:lpstr>3.3.4 – Distribution Channels - Activity</vt:lpstr>
      <vt:lpstr>3.3.4 – Selecting the Channel to Use</vt:lpstr>
      <vt:lpstr>3.3.4 – Selecting the Channel to Use</vt:lpstr>
      <vt:lpstr>3.3.4 – Distribution Channels – Revision Summary</vt:lpstr>
      <vt:lpstr>3.3.4 – Selecting the Channel to Use</vt:lpstr>
      <vt:lpstr>3.3 – Exam Styled Questions – Paper 1</vt:lpstr>
      <vt:lpstr>3.3 – Exam Styled Questions – Paper 1</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1627</cp:revision>
  <cp:lastPrinted>2014-01-22T18:25:48Z</cp:lastPrinted>
  <dcterms:created xsi:type="dcterms:W3CDTF">2008-03-12T11:01:44Z</dcterms:created>
  <dcterms:modified xsi:type="dcterms:W3CDTF">2018-03-20T17:02:20Z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